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5"/>
  </p:notesMasterIdLst>
  <p:sldIdLst>
    <p:sldId id="285" r:id="rId2"/>
    <p:sldId id="256" r:id="rId3"/>
    <p:sldId id="273" r:id="rId4"/>
    <p:sldId id="274" r:id="rId5"/>
    <p:sldId id="259" r:id="rId6"/>
    <p:sldId id="257" r:id="rId7"/>
    <p:sldId id="258" r:id="rId8"/>
    <p:sldId id="288" r:id="rId9"/>
    <p:sldId id="291" r:id="rId10"/>
    <p:sldId id="266" r:id="rId11"/>
    <p:sldId id="271" r:id="rId12"/>
    <p:sldId id="268" r:id="rId13"/>
    <p:sldId id="293" r:id="rId14"/>
    <p:sldId id="292" r:id="rId15"/>
    <p:sldId id="290" r:id="rId16"/>
    <p:sldId id="294" r:id="rId17"/>
    <p:sldId id="295" r:id="rId18"/>
    <p:sldId id="297" r:id="rId19"/>
    <p:sldId id="296" r:id="rId20"/>
    <p:sldId id="270" r:id="rId21"/>
    <p:sldId id="265" r:id="rId22"/>
    <p:sldId id="261" r:id="rId23"/>
    <p:sldId id="276" r:id="rId24"/>
    <p:sldId id="277" r:id="rId25"/>
    <p:sldId id="260" r:id="rId26"/>
    <p:sldId id="278" r:id="rId27"/>
    <p:sldId id="282" r:id="rId28"/>
    <p:sldId id="283" r:id="rId29"/>
    <p:sldId id="280" r:id="rId30"/>
    <p:sldId id="281" r:id="rId31"/>
    <p:sldId id="279" r:id="rId32"/>
    <p:sldId id="263" r:id="rId33"/>
    <p:sldId id="28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8" autoAdjust="0"/>
  </p:normalViewPr>
  <p:slideViewPr>
    <p:cSldViewPr>
      <p:cViewPr varScale="1">
        <p:scale>
          <a:sx n="71" d="100"/>
          <a:sy n="71" d="100"/>
        </p:scale>
        <p:origin x="106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EB81C-4B06-44B3-BBDB-A98D476D9AD6}" type="datetimeFigureOut">
              <a:rPr lang="tr-TR" smtClean="0"/>
              <a:t>16.12.2023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040D2-9B30-447D-9F48-8C3083EDF838}" type="slidenum">
              <a:rPr lang="tr-TR" smtClean="0"/>
              <a:t>‹#›</a:t>
            </a:fld>
            <a:endParaRPr lang="tr-TR"/>
          </a:p>
        </p:txBody>
      </p:sp>
    </p:spTree>
    <p:extLst>
      <p:ext uri="{BB962C8B-B14F-4D97-AF65-F5344CB8AC3E}">
        <p14:creationId xmlns:p14="http://schemas.microsoft.com/office/powerpoint/2010/main" val="176052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13A22A1-FCAB-4571-B669-A1ADD16962E3}" type="datetime1">
              <a:rPr lang="tr-TR" smtClean="0"/>
              <a:t>16.12.2023</a:t>
            </a:fld>
            <a:endParaRPr lang="tr-TR"/>
          </a:p>
        </p:txBody>
      </p:sp>
      <p:sp>
        <p:nvSpPr>
          <p:cNvPr id="5" name="Footer Placeholder 4"/>
          <p:cNvSpPr>
            <a:spLocks noGrp="1"/>
          </p:cNvSpPr>
          <p:nvPr>
            <p:ph type="ftr" sz="quarter" idx="11"/>
          </p:nvPr>
        </p:nvSpPr>
        <p:spPr/>
        <p:txBody>
          <a:bodyPr/>
          <a:lstStyle/>
          <a:p>
            <a:r>
              <a:rPr lang="tr-TR"/>
              <a:t>Türk Psikolojik Danışma ve Rehberlik Derneği</a:t>
            </a:r>
          </a:p>
        </p:txBody>
      </p:sp>
      <p:sp>
        <p:nvSpPr>
          <p:cNvPr id="6" name="Slide Number Placeholder 5"/>
          <p:cNvSpPr>
            <a:spLocks noGrp="1"/>
          </p:cNvSpPr>
          <p:nvPr>
            <p:ph type="sldNum" sz="quarter" idx="12"/>
          </p:nvPr>
        </p:nvSpPr>
        <p:spPr/>
        <p:txBody>
          <a:bodyPr/>
          <a:lstStyle/>
          <a:p>
            <a:fld id="{9EFD5848-DB95-4954-8976-C19A11D1D65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A6737C0-2D10-4176-86F1-28966A98DCC2}" type="datetime1">
              <a:rPr lang="tr-TR" smtClean="0"/>
              <a:t>16.12.2023</a:t>
            </a:fld>
            <a:endParaRPr lang="tr-TR"/>
          </a:p>
        </p:txBody>
      </p:sp>
      <p:sp>
        <p:nvSpPr>
          <p:cNvPr id="5" name="Footer Placeholder 4"/>
          <p:cNvSpPr>
            <a:spLocks noGrp="1"/>
          </p:cNvSpPr>
          <p:nvPr>
            <p:ph type="ftr" sz="quarter" idx="11"/>
          </p:nvPr>
        </p:nvSpPr>
        <p:spPr/>
        <p:txBody>
          <a:bodyPr/>
          <a:lstStyle/>
          <a:p>
            <a:r>
              <a:rPr lang="tr-TR"/>
              <a:t>Türk Psikolojik Danışma ve Rehberlik Derneği</a:t>
            </a:r>
          </a:p>
        </p:txBody>
      </p:sp>
      <p:sp>
        <p:nvSpPr>
          <p:cNvPr id="6" name="Slide Number Placeholder 5"/>
          <p:cNvSpPr>
            <a:spLocks noGrp="1"/>
          </p:cNvSpPr>
          <p:nvPr>
            <p:ph type="sldNum" sz="quarter" idx="12"/>
          </p:nvPr>
        </p:nvSpPr>
        <p:spPr/>
        <p:txBody>
          <a:bodyPr/>
          <a:lstStyle/>
          <a:p>
            <a:fld id="{9EFD5848-DB95-4954-8976-C19A11D1D65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FB0626C-CFA0-45FB-B27D-9A63084AC54F}" type="datetime1">
              <a:rPr lang="tr-TR" smtClean="0"/>
              <a:t>16.12.2023</a:t>
            </a:fld>
            <a:endParaRPr lang="tr-TR"/>
          </a:p>
        </p:txBody>
      </p:sp>
      <p:sp>
        <p:nvSpPr>
          <p:cNvPr id="5" name="Footer Placeholder 4"/>
          <p:cNvSpPr>
            <a:spLocks noGrp="1"/>
          </p:cNvSpPr>
          <p:nvPr>
            <p:ph type="ftr" sz="quarter" idx="11"/>
          </p:nvPr>
        </p:nvSpPr>
        <p:spPr/>
        <p:txBody>
          <a:bodyPr/>
          <a:lstStyle/>
          <a:p>
            <a:r>
              <a:rPr lang="tr-TR"/>
              <a:t>Türk Psikolojik Danışma ve Rehberlik Derneği</a:t>
            </a:r>
          </a:p>
        </p:txBody>
      </p:sp>
      <p:sp>
        <p:nvSpPr>
          <p:cNvPr id="6" name="Slide Number Placeholder 5"/>
          <p:cNvSpPr>
            <a:spLocks noGrp="1"/>
          </p:cNvSpPr>
          <p:nvPr>
            <p:ph type="sldNum" sz="quarter" idx="12"/>
          </p:nvPr>
        </p:nvSpPr>
        <p:spPr/>
        <p:txBody>
          <a:bodyPr/>
          <a:lstStyle/>
          <a:p>
            <a:fld id="{9EFD5848-DB95-4954-8976-C19A11D1D653}"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F0DC4D1-3E07-4F03-82B8-5E07731A2070}" type="datetime1">
              <a:rPr lang="tr-TR" smtClean="0"/>
              <a:t>16.12.2023</a:t>
            </a:fld>
            <a:endParaRPr lang="tr-TR"/>
          </a:p>
        </p:txBody>
      </p:sp>
      <p:sp>
        <p:nvSpPr>
          <p:cNvPr id="5" name="Footer Placeholder 4"/>
          <p:cNvSpPr>
            <a:spLocks noGrp="1"/>
          </p:cNvSpPr>
          <p:nvPr>
            <p:ph type="ftr" sz="quarter" idx="11"/>
          </p:nvPr>
        </p:nvSpPr>
        <p:spPr/>
        <p:txBody>
          <a:bodyPr/>
          <a:lstStyle/>
          <a:p>
            <a:r>
              <a:rPr lang="tr-TR"/>
              <a:t>Türk Psikolojik Danışma ve Rehberlik Derneği</a:t>
            </a:r>
          </a:p>
        </p:txBody>
      </p:sp>
      <p:sp>
        <p:nvSpPr>
          <p:cNvPr id="6" name="Slide Number Placeholder 5"/>
          <p:cNvSpPr>
            <a:spLocks noGrp="1"/>
          </p:cNvSpPr>
          <p:nvPr>
            <p:ph type="sldNum" sz="quarter" idx="12"/>
          </p:nvPr>
        </p:nvSpPr>
        <p:spPr/>
        <p:txBody>
          <a:bodyPr/>
          <a:lstStyle/>
          <a:p>
            <a:fld id="{9EFD5848-DB95-4954-8976-C19A11D1D653}" type="slidenum">
              <a:rPr lang="tr-TR" smtClean="0"/>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E5A42D8-44F3-40E4-8248-98B9DEDCEE32}" type="datetime1">
              <a:rPr lang="tr-TR" smtClean="0"/>
              <a:t>16.12.2023</a:t>
            </a:fld>
            <a:endParaRPr lang="tr-TR"/>
          </a:p>
        </p:txBody>
      </p:sp>
      <p:sp>
        <p:nvSpPr>
          <p:cNvPr id="5" name="Footer Placeholder 4"/>
          <p:cNvSpPr>
            <a:spLocks noGrp="1"/>
          </p:cNvSpPr>
          <p:nvPr>
            <p:ph type="ftr" sz="quarter" idx="11"/>
          </p:nvPr>
        </p:nvSpPr>
        <p:spPr/>
        <p:txBody>
          <a:bodyPr/>
          <a:lstStyle/>
          <a:p>
            <a:r>
              <a:rPr lang="tr-TR"/>
              <a:t>Türk Psikolojik Danışma ve Rehberlik Derneği</a:t>
            </a:r>
          </a:p>
        </p:txBody>
      </p:sp>
      <p:sp>
        <p:nvSpPr>
          <p:cNvPr id="6" name="Slide Number Placeholder 5"/>
          <p:cNvSpPr>
            <a:spLocks noGrp="1"/>
          </p:cNvSpPr>
          <p:nvPr>
            <p:ph type="sldNum" sz="quarter" idx="12"/>
          </p:nvPr>
        </p:nvSpPr>
        <p:spPr/>
        <p:txBody>
          <a:bodyPr/>
          <a:lstStyle/>
          <a:p>
            <a:fld id="{9EFD5848-DB95-4954-8976-C19A11D1D65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22F7064C-2732-4D01-A9BB-FC58D15DF41F}" type="datetime1">
              <a:rPr lang="tr-TR" smtClean="0"/>
              <a:t>16.12.2023</a:t>
            </a:fld>
            <a:endParaRPr lang="tr-TR"/>
          </a:p>
        </p:txBody>
      </p:sp>
      <p:sp>
        <p:nvSpPr>
          <p:cNvPr id="6" name="Footer Placeholder 5"/>
          <p:cNvSpPr>
            <a:spLocks noGrp="1"/>
          </p:cNvSpPr>
          <p:nvPr>
            <p:ph type="ftr" sz="quarter" idx="11"/>
          </p:nvPr>
        </p:nvSpPr>
        <p:spPr/>
        <p:txBody>
          <a:bodyPr/>
          <a:lstStyle/>
          <a:p>
            <a:r>
              <a:rPr lang="tr-TR"/>
              <a:t>Türk Psikolojik Danışma ve Rehberlik Derneği</a:t>
            </a:r>
          </a:p>
        </p:txBody>
      </p:sp>
      <p:sp>
        <p:nvSpPr>
          <p:cNvPr id="7" name="Slide Number Placeholder 6"/>
          <p:cNvSpPr>
            <a:spLocks noGrp="1"/>
          </p:cNvSpPr>
          <p:nvPr>
            <p:ph type="sldNum" sz="quarter" idx="12"/>
          </p:nvPr>
        </p:nvSpPr>
        <p:spPr/>
        <p:txBody>
          <a:bodyPr/>
          <a:lstStyle/>
          <a:p>
            <a:fld id="{9EFD5848-DB95-4954-8976-C19A11D1D653}"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9160C74-1954-4F41-9B6B-0871BE67A73F}" type="datetime1">
              <a:rPr lang="tr-TR" smtClean="0"/>
              <a:t>16.12.2023</a:t>
            </a:fld>
            <a:endParaRPr lang="tr-TR"/>
          </a:p>
        </p:txBody>
      </p:sp>
      <p:sp>
        <p:nvSpPr>
          <p:cNvPr id="8" name="Footer Placeholder 7"/>
          <p:cNvSpPr>
            <a:spLocks noGrp="1"/>
          </p:cNvSpPr>
          <p:nvPr>
            <p:ph type="ftr" sz="quarter" idx="11"/>
          </p:nvPr>
        </p:nvSpPr>
        <p:spPr/>
        <p:txBody>
          <a:bodyPr/>
          <a:lstStyle/>
          <a:p>
            <a:r>
              <a:rPr lang="tr-TR"/>
              <a:t>Türk Psikolojik Danışma ve Rehberlik Derneği</a:t>
            </a:r>
          </a:p>
        </p:txBody>
      </p:sp>
      <p:sp>
        <p:nvSpPr>
          <p:cNvPr id="9" name="Slide Number Placeholder 8"/>
          <p:cNvSpPr>
            <a:spLocks noGrp="1"/>
          </p:cNvSpPr>
          <p:nvPr>
            <p:ph type="sldNum" sz="quarter" idx="12"/>
          </p:nvPr>
        </p:nvSpPr>
        <p:spPr/>
        <p:txBody>
          <a:bodyPr/>
          <a:lstStyle/>
          <a:p>
            <a:fld id="{9EFD5848-DB95-4954-8976-C19A11D1D65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77702466-612E-49FC-8217-166BC2B2D72D}" type="datetime1">
              <a:rPr lang="tr-TR" smtClean="0"/>
              <a:t>16.12.2023</a:t>
            </a:fld>
            <a:endParaRPr lang="tr-TR"/>
          </a:p>
        </p:txBody>
      </p:sp>
      <p:sp>
        <p:nvSpPr>
          <p:cNvPr id="4" name="Footer Placeholder 3"/>
          <p:cNvSpPr>
            <a:spLocks noGrp="1"/>
          </p:cNvSpPr>
          <p:nvPr>
            <p:ph type="ftr" sz="quarter" idx="11"/>
          </p:nvPr>
        </p:nvSpPr>
        <p:spPr/>
        <p:txBody>
          <a:bodyPr/>
          <a:lstStyle/>
          <a:p>
            <a:r>
              <a:rPr lang="tr-TR"/>
              <a:t>Türk Psikolojik Danışma ve Rehberlik Derneği</a:t>
            </a:r>
          </a:p>
        </p:txBody>
      </p:sp>
      <p:sp>
        <p:nvSpPr>
          <p:cNvPr id="5" name="Slide Number Placeholder 4"/>
          <p:cNvSpPr>
            <a:spLocks noGrp="1"/>
          </p:cNvSpPr>
          <p:nvPr>
            <p:ph type="sldNum" sz="quarter" idx="12"/>
          </p:nvPr>
        </p:nvSpPr>
        <p:spPr/>
        <p:txBody>
          <a:bodyPr/>
          <a:lstStyle/>
          <a:p>
            <a:fld id="{9EFD5848-DB95-4954-8976-C19A11D1D65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C64C7E1-3868-47DB-8B0B-E3CDB5302661}" type="datetime1">
              <a:rPr lang="tr-TR" smtClean="0"/>
              <a:t>16.12.2023</a:t>
            </a:fld>
            <a:endParaRPr lang="tr-TR"/>
          </a:p>
        </p:txBody>
      </p:sp>
      <p:sp>
        <p:nvSpPr>
          <p:cNvPr id="3" name="Footer Placeholder 2"/>
          <p:cNvSpPr>
            <a:spLocks noGrp="1"/>
          </p:cNvSpPr>
          <p:nvPr>
            <p:ph type="ftr" sz="quarter" idx="11"/>
          </p:nvPr>
        </p:nvSpPr>
        <p:spPr/>
        <p:txBody>
          <a:bodyPr/>
          <a:lstStyle/>
          <a:p>
            <a:r>
              <a:rPr lang="tr-TR"/>
              <a:t>Türk Psikolojik Danışma ve Rehberlik Derneği</a:t>
            </a:r>
          </a:p>
        </p:txBody>
      </p:sp>
      <p:sp>
        <p:nvSpPr>
          <p:cNvPr id="4" name="Slide Number Placeholder 3"/>
          <p:cNvSpPr>
            <a:spLocks noGrp="1"/>
          </p:cNvSpPr>
          <p:nvPr>
            <p:ph type="sldNum" sz="quarter" idx="12"/>
          </p:nvPr>
        </p:nvSpPr>
        <p:spPr/>
        <p:txBody>
          <a:bodyPr/>
          <a:lstStyle/>
          <a:p>
            <a:fld id="{9EFD5848-DB95-4954-8976-C19A11D1D65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19D595-257D-4509-94BE-5DC53497B5CC}" type="datetime1">
              <a:rPr lang="tr-TR" smtClean="0"/>
              <a:t>16.12.2023</a:t>
            </a:fld>
            <a:endParaRPr lang="tr-TR"/>
          </a:p>
        </p:txBody>
      </p:sp>
      <p:sp>
        <p:nvSpPr>
          <p:cNvPr id="6" name="Footer Placeholder 5"/>
          <p:cNvSpPr>
            <a:spLocks noGrp="1"/>
          </p:cNvSpPr>
          <p:nvPr>
            <p:ph type="ftr" sz="quarter" idx="11"/>
          </p:nvPr>
        </p:nvSpPr>
        <p:spPr/>
        <p:txBody>
          <a:bodyPr/>
          <a:lstStyle/>
          <a:p>
            <a:r>
              <a:rPr lang="tr-TR"/>
              <a:t>Türk Psikolojik Danışma ve Rehberlik Derneği</a:t>
            </a:r>
          </a:p>
        </p:txBody>
      </p:sp>
      <p:sp>
        <p:nvSpPr>
          <p:cNvPr id="7" name="Slide Number Placeholder 6"/>
          <p:cNvSpPr>
            <a:spLocks noGrp="1"/>
          </p:cNvSpPr>
          <p:nvPr>
            <p:ph type="sldNum" sz="quarter" idx="12"/>
          </p:nvPr>
        </p:nvSpPr>
        <p:spPr/>
        <p:txBody>
          <a:bodyPr/>
          <a:lstStyle/>
          <a:p>
            <a:fld id="{9EFD5848-DB95-4954-8976-C19A11D1D653}"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BA9C622-4D95-4EFA-8034-B0A37C3D2231}" type="datetime1">
              <a:rPr lang="tr-TR" smtClean="0"/>
              <a:t>16.12.2023</a:t>
            </a:fld>
            <a:endParaRPr lang="tr-TR"/>
          </a:p>
        </p:txBody>
      </p:sp>
      <p:sp>
        <p:nvSpPr>
          <p:cNvPr id="6" name="Footer Placeholder 5"/>
          <p:cNvSpPr>
            <a:spLocks noGrp="1"/>
          </p:cNvSpPr>
          <p:nvPr>
            <p:ph type="ftr" sz="quarter" idx="11"/>
          </p:nvPr>
        </p:nvSpPr>
        <p:spPr/>
        <p:txBody>
          <a:bodyPr/>
          <a:lstStyle/>
          <a:p>
            <a:r>
              <a:rPr lang="tr-TR"/>
              <a:t>Türk Psikolojik Danışma ve Rehberlik Derneği</a:t>
            </a:r>
          </a:p>
        </p:txBody>
      </p:sp>
      <p:sp>
        <p:nvSpPr>
          <p:cNvPr id="7" name="Slide Number Placeholder 6"/>
          <p:cNvSpPr>
            <a:spLocks noGrp="1"/>
          </p:cNvSpPr>
          <p:nvPr>
            <p:ph type="sldNum" sz="quarter" idx="12"/>
          </p:nvPr>
        </p:nvSpPr>
        <p:spPr/>
        <p:txBody>
          <a:bodyPr/>
          <a:lstStyle/>
          <a:p>
            <a:fld id="{9EFD5848-DB95-4954-8976-C19A11D1D653}"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88B1AC0-AFBF-4098-BF64-D4CAAD1F563D}" type="datetime1">
              <a:rPr lang="tr-TR" smtClean="0"/>
              <a:t>16.12.2023</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tr-TR"/>
              <a:t>Türk Psikolojik Danışma ve Rehberlik Derneği</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EFD5848-DB95-4954-8976-C19A11D1D653}"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8F7F5BC4-74F7-40E1-A0F4-9645B0CD2528}"/>
              </a:ext>
            </a:extLst>
          </p:cNvPr>
          <p:cNvSpPr>
            <a:spLocks noGrp="1"/>
          </p:cNvSpPr>
          <p:nvPr>
            <p:ph type="ftr" sz="quarter" idx="11"/>
          </p:nvPr>
        </p:nvSpPr>
        <p:spPr>
          <a:xfrm>
            <a:off x="1547664" y="4365105"/>
            <a:ext cx="2221648" cy="1368152"/>
          </a:xfrm>
        </p:spPr>
        <p:txBody>
          <a:bodyPr/>
          <a:lstStyle/>
          <a:p>
            <a:endParaRPr lang="tr-TR" dirty="0"/>
          </a:p>
        </p:txBody>
      </p:sp>
      <p:pic>
        <p:nvPicPr>
          <p:cNvPr id="4" name="Resim 3" descr="metin, bayrak, bulut, gökyüzü içeren bir resim&#10;&#10;Açıklama otomatik olarak oluşturuldu">
            <a:extLst>
              <a:ext uri="{FF2B5EF4-FFF2-40B4-BE49-F238E27FC236}">
                <a16:creationId xmlns:a16="http://schemas.microsoft.com/office/drawing/2014/main" id="{ABC74720-DAA8-7B7C-97A2-84D4F83D0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42514"/>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b="1" dirty="0"/>
              <a:t>Çocuk İstismarı</a:t>
            </a:r>
            <a:endParaRPr lang="tr-TR" dirty="0"/>
          </a:p>
        </p:txBody>
      </p:sp>
      <p:sp>
        <p:nvSpPr>
          <p:cNvPr id="3" name="İçerik Yer Tutucusu 2"/>
          <p:cNvSpPr>
            <a:spLocks noGrp="1"/>
          </p:cNvSpPr>
          <p:nvPr>
            <p:ph sz="quarter" idx="13"/>
          </p:nvPr>
        </p:nvSpPr>
        <p:spPr>
          <a:xfrm>
            <a:off x="676655" y="2679192"/>
            <a:ext cx="3822192" cy="3447288"/>
          </a:xfrm>
        </p:spPr>
        <p:txBody>
          <a:bodyPr>
            <a:normAutofit/>
          </a:bodyPr>
          <a:lstStyle/>
          <a:p>
            <a:pPr marL="0" indent="0">
              <a:lnSpc>
                <a:spcPct val="90000"/>
              </a:lnSpc>
              <a:buNone/>
            </a:pPr>
            <a:r>
              <a:rPr lang="tr-TR" sz="1700" b="1"/>
              <a:t> </a:t>
            </a:r>
            <a:r>
              <a:rPr lang="tr-TR" sz="1700"/>
              <a:t>Dünya Sağlık Örgütü şu şekilde tanımlamaktadır:</a:t>
            </a:r>
          </a:p>
          <a:p>
            <a:pPr marL="0" indent="0">
              <a:lnSpc>
                <a:spcPct val="90000"/>
              </a:lnSpc>
              <a:buNone/>
            </a:pPr>
            <a:endParaRPr lang="tr-TR" sz="1700"/>
          </a:p>
          <a:p>
            <a:pPr>
              <a:lnSpc>
                <a:spcPct val="90000"/>
              </a:lnSpc>
            </a:pPr>
            <a:r>
              <a:rPr lang="tr-TR" sz="1700"/>
              <a:t>“Sorumluluk, güç ve güven ilişkileri ortamında, çocuğun sağlığına, hayatiyetine, gelişimine veya saygınlığına mevcut veya potansiyel zarar vermeyle sonuçlanan, bütün şekilleriyle fiziksel ve duygusal kötü muamele, cinsel </a:t>
            </a:r>
            <a:r>
              <a:rPr lang="tr-TR" sz="1700" err="1"/>
              <a:t>suistimal</a:t>
            </a:r>
            <a:r>
              <a:rPr lang="tr-TR" sz="1700"/>
              <a:t>, ihmal veya ihmalkar muamele, ticari ve diğer sömürülerdir” (WHO, 1999, s.15)</a:t>
            </a:r>
          </a:p>
          <a:p>
            <a:pPr>
              <a:lnSpc>
                <a:spcPct val="90000"/>
              </a:lnSpc>
            </a:pPr>
            <a:endParaRPr lang="tr-TR" sz="1700"/>
          </a:p>
        </p:txBody>
      </p:sp>
      <p:pic>
        <p:nvPicPr>
          <p:cNvPr id="4" name="Resim 3" descr="logo, metin, simge, sembol, ticari marka içeren bir resim&#10;&#10;Açıklama otomatik olarak oluşturuldu">
            <a:extLst>
              <a:ext uri="{FF2B5EF4-FFF2-40B4-BE49-F238E27FC236}">
                <a16:creationId xmlns:a16="http://schemas.microsoft.com/office/drawing/2014/main" id="{BA5D937E-F17B-73A0-9E67-159B975E36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694040"/>
            <a:ext cx="3447288" cy="3447288"/>
          </a:xfrm>
          <a:prstGeom prst="rect">
            <a:avLst/>
          </a:prstGeom>
          <a:noFill/>
        </p:spPr>
      </p:pic>
    </p:spTree>
    <p:extLst>
      <p:ext uri="{BB962C8B-B14F-4D97-AF65-F5344CB8AC3E}">
        <p14:creationId xmlns:p14="http://schemas.microsoft.com/office/powerpoint/2010/main" val="239614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fontAlgn="base">
              <a:lnSpc>
                <a:spcPct val="90000"/>
              </a:lnSpc>
            </a:pPr>
            <a:r>
              <a:rPr lang="tr-TR" sz="4100" b="1"/>
              <a:t>Cinsel İstismar </a:t>
            </a:r>
            <a:br>
              <a:rPr lang="tr-TR" sz="4100" b="1"/>
            </a:br>
            <a:r>
              <a:rPr lang="tr-TR" sz="4100" b="1"/>
              <a:t>çeşitleri nelerdir?</a:t>
            </a:r>
            <a:endParaRPr lang="tr-TR" sz="4100"/>
          </a:p>
        </p:txBody>
      </p:sp>
      <p:sp>
        <p:nvSpPr>
          <p:cNvPr id="3" name="İçerik Yer Tutucusu 2"/>
          <p:cNvSpPr>
            <a:spLocks noGrp="1"/>
          </p:cNvSpPr>
          <p:nvPr>
            <p:ph sz="quarter" idx="14"/>
          </p:nvPr>
        </p:nvSpPr>
        <p:spPr>
          <a:xfrm>
            <a:off x="4645152" y="2679192"/>
            <a:ext cx="3822192" cy="3447288"/>
          </a:xfrm>
        </p:spPr>
        <p:txBody>
          <a:bodyPr>
            <a:normAutofit/>
          </a:bodyPr>
          <a:lstStyle/>
          <a:p>
            <a:pPr fontAlgn="base">
              <a:lnSpc>
                <a:spcPct val="90000"/>
              </a:lnSpc>
            </a:pPr>
            <a:r>
              <a:rPr lang="tr-TR" sz="1700" b="1"/>
              <a:t>Temas içermeyen (seksi konuşma, teşhircilik),</a:t>
            </a:r>
          </a:p>
          <a:p>
            <a:pPr fontAlgn="base">
              <a:lnSpc>
                <a:spcPct val="90000"/>
              </a:lnSpc>
            </a:pPr>
            <a:r>
              <a:rPr lang="tr-TR" sz="1700" b="1"/>
              <a:t>Röntgencilik,</a:t>
            </a:r>
          </a:p>
          <a:p>
            <a:pPr fontAlgn="base">
              <a:lnSpc>
                <a:spcPct val="90000"/>
              </a:lnSpc>
            </a:pPr>
            <a:r>
              <a:rPr lang="tr-TR" sz="1700" b="1"/>
              <a:t>Cinsel dokunma (cinsel organlara dokunma),</a:t>
            </a:r>
          </a:p>
          <a:p>
            <a:pPr fontAlgn="base">
              <a:lnSpc>
                <a:spcPct val="90000"/>
              </a:lnSpc>
            </a:pPr>
            <a:r>
              <a:rPr lang="tr-TR" sz="1700" b="1"/>
              <a:t>Oral seks (oral-vajinal, oral-</a:t>
            </a:r>
            <a:r>
              <a:rPr lang="tr-TR" sz="1700" b="1" err="1"/>
              <a:t>penil</a:t>
            </a:r>
            <a:r>
              <a:rPr lang="tr-TR" sz="1700" b="1"/>
              <a:t>, oral-anal),</a:t>
            </a:r>
          </a:p>
          <a:p>
            <a:pPr fontAlgn="base">
              <a:lnSpc>
                <a:spcPct val="90000"/>
              </a:lnSpc>
            </a:pPr>
            <a:r>
              <a:rPr lang="tr-TR" sz="1700" b="1" err="1"/>
              <a:t>Interfemoral</a:t>
            </a:r>
            <a:r>
              <a:rPr lang="tr-TR" sz="1700" b="1"/>
              <a:t> ilişki (çocuk bacakları arasına penisin yerleştirilmesi),</a:t>
            </a:r>
          </a:p>
          <a:p>
            <a:pPr fontAlgn="base">
              <a:lnSpc>
                <a:spcPct val="90000"/>
              </a:lnSpc>
            </a:pPr>
            <a:r>
              <a:rPr lang="tr-TR" sz="1700" b="1"/>
              <a:t>Cinsel </a:t>
            </a:r>
            <a:r>
              <a:rPr lang="tr-TR" sz="1700" b="1" err="1"/>
              <a:t>penetrasyon</a:t>
            </a:r>
            <a:r>
              <a:rPr lang="tr-TR" sz="1700" b="1"/>
              <a:t> (anal, </a:t>
            </a:r>
            <a:r>
              <a:rPr lang="tr-TR" sz="1700" b="1" err="1"/>
              <a:t>genital</a:t>
            </a:r>
            <a:r>
              <a:rPr lang="tr-TR" sz="1700" b="1"/>
              <a:t>, parmak, cisim),</a:t>
            </a:r>
          </a:p>
          <a:p>
            <a:pPr fontAlgn="base">
              <a:lnSpc>
                <a:spcPct val="90000"/>
              </a:lnSpc>
            </a:pPr>
            <a:r>
              <a:rPr lang="tr-TR" sz="1700" b="1"/>
              <a:t>Cinsel sömürü (pornografi ve çocuk </a:t>
            </a:r>
            <a:r>
              <a:rPr lang="tr-TR" sz="1700" b="1" err="1"/>
              <a:t>fuhuşu</a:t>
            </a:r>
            <a:r>
              <a:rPr lang="tr-TR" sz="1700" b="1"/>
              <a:t>).</a:t>
            </a:r>
          </a:p>
          <a:p>
            <a:pPr>
              <a:lnSpc>
                <a:spcPct val="90000"/>
              </a:lnSpc>
            </a:pPr>
            <a:endParaRPr lang="tr-TR" sz="1700" b="1"/>
          </a:p>
        </p:txBody>
      </p:sp>
      <p:pic>
        <p:nvPicPr>
          <p:cNvPr id="4" name="Resim 3" descr="logo, metin, simge, sembol, ticari marka içeren bir resim&#10;&#10;Açıklama otomatik olarak oluşturuldu">
            <a:extLst>
              <a:ext uri="{FF2B5EF4-FFF2-40B4-BE49-F238E27FC236}">
                <a16:creationId xmlns:a16="http://schemas.microsoft.com/office/drawing/2014/main" id="{08FD5898-4823-CB0E-E971-9D36D53156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Tree>
    <p:extLst>
      <p:ext uri="{BB962C8B-B14F-4D97-AF65-F5344CB8AC3E}">
        <p14:creationId xmlns:p14="http://schemas.microsoft.com/office/powerpoint/2010/main" val="286610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a:lnSpc>
                <a:spcPct val="90000"/>
              </a:lnSpc>
            </a:pPr>
            <a:r>
              <a:rPr lang="tr-TR" sz="2800" b="1"/>
              <a:t>İhmal ve</a:t>
            </a:r>
            <a:br>
              <a:rPr lang="tr-TR" sz="2800" b="1"/>
            </a:br>
            <a:r>
              <a:rPr lang="tr-TR" sz="2800" b="1"/>
              <a:t> İstismar Türleri Nelerdir?</a:t>
            </a:r>
            <a:br>
              <a:rPr lang="tr-TR" sz="2800"/>
            </a:br>
            <a:endParaRPr lang="tr-TR" sz="2800"/>
          </a:p>
        </p:txBody>
      </p:sp>
      <p:sp>
        <p:nvSpPr>
          <p:cNvPr id="3" name="İçerik Yer Tutucusu 2"/>
          <p:cNvSpPr>
            <a:spLocks noGrp="1"/>
          </p:cNvSpPr>
          <p:nvPr>
            <p:ph sz="quarter" idx="13"/>
          </p:nvPr>
        </p:nvSpPr>
        <p:spPr>
          <a:xfrm>
            <a:off x="676655" y="2679192"/>
            <a:ext cx="3822192" cy="3447288"/>
          </a:xfrm>
        </p:spPr>
        <p:txBody>
          <a:bodyPr>
            <a:normAutofit/>
          </a:bodyPr>
          <a:lstStyle/>
          <a:p>
            <a:pPr fontAlgn="base">
              <a:lnSpc>
                <a:spcPct val="90000"/>
              </a:lnSpc>
            </a:pPr>
            <a:r>
              <a:rPr lang="tr-TR" sz="1500" b="1"/>
              <a:t>Duygusal gereksinimlerini karşılamamak,</a:t>
            </a:r>
          </a:p>
          <a:p>
            <a:pPr fontAlgn="base">
              <a:lnSpc>
                <a:spcPct val="90000"/>
              </a:lnSpc>
            </a:pPr>
            <a:r>
              <a:rPr lang="tr-TR" sz="1500" b="1"/>
              <a:t>Çocuğun bakımını yapmamak (kirli, aç kalması),</a:t>
            </a:r>
          </a:p>
          <a:p>
            <a:pPr fontAlgn="base">
              <a:lnSpc>
                <a:spcPct val="90000"/>
              </a:lnSpc>
            </a:pPr>
            <a:r>
              <a:rPr lang="tr-TR" sz="1500" b="1"/>
              <a:t>Çocuğu çalıştırmak,</a:t>
            </a:r>
          </a:p>
          <a:p>
            <a:pPr fontAlgn="base">
              <a:lnSpc>
                <a:spcPct val="90000"/>
              </a:lnSpc>
            </a:pPr>
            <a:r>
              <a:rPr lang="tr-TR" sz="1500" b="1"/>
              <a:t>Çocuğun tıbbi gereksinimlerini karşılamamak,</a:t>
            </a:r>
          </a:p>
          <a:p>
            <a:pPr fontAlgn="base">
              <a:lnSpc>
                <a:spcPct val="90000"/>
              </a:lnSpc>
            </a:pPr>
            <a:r>
              <a:rPr lang="tr-TR" sz="1500" b="1"/>
              <a:t>Çocuğu korumasız bırakmak,</a:t>
            </a:r>
          </a:p>
          <a:p>
            <a:pPr fontAlgn="base">
              <a:lnSpc>
                <a:spcPct val="90000"/>
              </a:lnSpc>
            </a:pPr>
            <a:r>
              <a:rPr lang="tr-TR" sz="1500" b="1"/>
              <a:t>Sözel olarak hırpalamak,</a:t>
            </a:r>
          </a:p>
          <a:p>
            <a:pPr fontAlgn="base">
              <a:lnSpc>
                <a:spcPct val="90000"/>
              </a:lnSpc>
            </a:pPr>
            <a:r>
              <a:rPr lang="tr-TR" sz="1500" b="1"/>
              <a:t>Çocuğa cinsel olarak taciz ve tecavüzde bulunmak,</a:t>
            </a:r>
          </a:p>
          <a:p>
            <a:pPr fontAlgn="base">
              <a:lnSpc>
                <a:spcPct val="90000"/>
              </a:lnSpc>
            </a:pPr>
            <a:r>
              <a:rPr lang="tr-TR" sz="1500" b="1"/>
              <a:t>Çocuk pornografisi</a:t>
            </a:r>
          </a:p>
          <a:p>
            <a:pPr fontAlgn="base">
              <a:lnSpc>
                <a:spcPct val="90000"/>
              </a:lnSpc>
            </a:pPr>
            <a:r>
              <a:rPr lang="tr-TR" sz="1500" b="1"/>
              <a:t>Çocuğa fiziksel şiddet</a:t>
            </a:r>
          </a:p>
          <a:p>
            <a:pPr>
              <a:lnSpc>
                <a:spcPct val="90000"/>
              </a:lnSpc>
            </a:pPr>
            <a:endParaRPr lang="tr-TR" sz="1500" b="1"/>
          </a:p>
        </p:txBody>
      </p:sp>
      <p:pic>
        <p:nvPicPr>
          <p:cNvPr id="4" name="Resim 3" descr="logo, metin, simge, sembol, ticari marka içeren bir resim&#10;&#10;Açıklama otomatik olarak oluşturuldu">
            <a:extLst>
              <a:ext uri="{FF2B5EF4-FFF2-40B4-BE49-F238E27FC236}">
                <a16:creationId xmlns:a16="http://schemas.microsoft.com/office/drawing/2014/main" id="{AF83106C-44B5-E858-7079-2A08D8CF4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564904"/>
            <a:ext cx="3447288" cy="3447288"/>
          </a:xfrm>
          <a:prstGeom prst="rect">
            <a:avLst/>
          </a:prstGeom>
          <a:noFill/>
        </p:spPr>
      </p:pic>
    </p:spTree>
    <p:extLst>
      <p:ext uri="{BB962C8B-B14F-4D97-AF65-F5344CB8AC3E}">
        <p14:creationId xmlns:p14="http://schemas.microsoft.com/office/powerpoint/2010/main" val="342875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D67D3A4-817A-4BC8-8FA5-D8F15902C3B2}"/>
              </a:ext>
            </a:extLst>
          </p:cNvPr>
          <p:cNvSpPr>
            <a:spLocks noGrp="1"/>
          </p:cNvSpPr>
          <p:nvPr>
            <p:ph type="title"/>
          </p:nvPr>
        </p:nvSpPr>
        <p:spPr>
          <a:xfrm>
            <a:off x="457200" y="338328"/>
            <a:ext cx="8229600" cy="1252728"/>
          </a:xfrm>
        </p:spPr>
        <p:txBody>
          <a:bodyPr anchor="ctr">
            <a:normAutofit/>
          </a:bodyPr>
          <a:lstStyle/>
          <a:p>
            <a:r>
              <a:rPr lang="tr-TR" dirty="0"/>
              <a:t>ZORBALIK</a:t>
            </a:r>
          </a:p>
        </p:txBody>
      </p:sp>
      <p:sp>
        <p:nvSpPr>
          <p:cNvPr id="2" name="İçerik Yer Tutucusu 1">
            <a:extLst>
              <a:ext uri="{FF2B5EF4-FFF2-40B4-BE49-F238E27FC236}">
                <a16:creationId xmlns:a16="http://schemas.microsoft.com/office/drawing/2014/main" id="{4F70E32A-A5E8-4305-8CF2-D9E9258CCEFA}"/>
              </a:ext>
            </a:extLst>
          </p:cNvPr>
          <p:cNvSpPr>
            <a:spLocks noGrp="1"/>
          </p:cNvSpPr>
          <p:nvPr>
            <p:ph sz="quarter" idx="14"/>
          </p:nvPr>
        </p:nvSpPr>
        <p:spPr>
          <a:xfrm>
            <a:off x="4645152" y="2679192"/>
            <a:ext cx="3822192" cy="3447288"/>
          </a:xfrm>
        </p:spPr>
        <p:txBody>
          <a:bodyPr>
            <a:normAutofit/>
          </a:bodyPr>
          <a:lstStyle/>
          <a:p>
            <a:pPr fontAlgn="base">
              <a:lnSpc>
                <a:spcPct val="90000"/>
              </a:lnSpc>
            </a:pPr>
            <a:r>
              <a:rPr lang="tr-TR" sz="1300" u="sng"/>
              <a:t>Yani bir davranışın “ zorba davranış” olarak nitelendirilebilmesi için;</a:t>
            </a:r>
          </a:p>
          <a:p>
            <a:pPr fontAlgn="base">
              <a:lnSpc>
                <a:spcPct val="90000"/>
              </a:lnSpc>
              <a:buFont typeface="Wingdings" pitchFamily="2" charset="2"/>
              <a:buChar char="v"/>
            </a:pPr>
            <a:r>
              <a:rPr lang="tr-TR" sz="1300"/>
              <a:t>Herhangi bir tahrik olmaksızın, kasıtlı olarak zarar verme amacı güden saldırgan davranışlar olması,</a:t>
            </a:r>
          </a:p>
          <a:p>
            <a:pPr fontAlgn="base">
              <a:lnSpc>
                <a:spcPct val="90000"/>
              </a:lnSpc>
              <a:buFont typeface="Wingdings" pitchFamily="2" charset="2"/>
              <a:buChar char="v"/>
            </a:pPr>
            <a:r>
              <a:rPr lang="tr-TR" sz="1300"/>
              <a:t>Süreklilik özelliği taşıması, zorbanın bu tür eylemleri bir kez değil devamlı biçimde yapması,</a:t>
            </a:r>
          </a:p>
          <a:p>
            <a:pPr fontAlgn="base">
              <a:lnSpc>
                <a:spcPct val="90000"/>
              </a:lnSpc>
              <a:buFont typeface="Wingdings" pitchFamily="2" charset="2"/>
              <a:buChar char="v"/>
            </a:pPr>
            <a:r>
              <a:rPr lang="tr-TR" sz="1300"/>
              <a:t>Zorba ve kurban arasında güç dengesizliğinin olması </a:t>
            </a:r>
          </a:p>
          <a:p>
            <a:pPr fontAlgn="base">
              <a:lnSpc>
                <a:spcPct val="90000"/>
              </a:lnSpc>
              <a:buFont typeface="Wingdings" pitchFamily="2" charset="2"/>
              <a:buChar char="v"/>
            </a:pPr>
            <a:r>
              <a:rPr lang="tr-TR" sz="1300"/>
              <a:t>Zayıf ve Güçlü / Ezen ve Ezilen bir tarafın bulunması </a:t>
            </a:r>
          </a:p>
          <a:p>
            <a:pPr>
              <a:lnSpc>
                <a:spcPct val="90000"/>
              </a:lnSpc>
              <a:buFont typeface="Wingdings" pitchFamily="2" charset="2"/>
              <a:buChar char="v"/>
            </a:pPr>
            <a:r>
              <a:rPr lang="tr-TR" sz="1300"/>
              <a:t>Genellikle aynı kişinin zorbaca davranışlar göstermesi</a:t>
            </a:r>
          </a:p>
          <a:p>
            <a:pPr>
              <a:lnSpc>
                <a:spcPct val="90000"/>
              </a:lnSpc>
              <a:buFont typeface="Wingdings" pitchFamily="2" charset="2"/>
              <a:buChar char="v"/>
            </a:pPr>
            <a:r>
              <a:rPr lang="tr-TR" sz="1300"/>
              <a:t>Yineleyici ve sistematik davranışlardan oluşması gerekir.</a:t>
            </a:r>
          </a:p>
          <a:p>
            <a:pPr>
              <a:lnSpc>
                <a:spcPct val="90000"/>
              </a:lnSpc>
            </a:pPr>
            <a:endParaRPr lang="tr-TR" sz="1300"/>
          </a:p>
        </p:txBody>
      </p:sp>
      <p:pic>
        <p:nvPicPr>
          <p:cNvPr id="3" name="Resim 2" descr="logo, metin, simge, sembol, ticari marka içeren bir resim&#10;&#10;Açıklama otomatik olarak oluşturuldu">
            <a:extLst>
              <a:ext uri="{FF2B5EF4-FFF2-40B4-BE49-F238E27FC236}">
                <a16:creationId xmlns:a16="http://schemas.microsoft.com/office/drawing/2014/main" id="{8FB74489-BF7F-C58E-3E17-61C4CC530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Tree>
    <p:extLst>
      <p:ext uri="{BB962C8B-B14F-4D97-AF65-F5344CB8AC3E}">
        <p14:creationId xmlns:p14="http://schemas.microsoft.com/office/powerpoint/2010/main" val="1982160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19E7533-87E5-4499-8520-6EF82BB9B306}"/>
              </a:ext>
            </a:extLst>
          </p:cNvPr>
          <p:cNvSpPr>
            <a:spLocks noGrp="1"/>
          </p:cNvSpPr>
          <p:nvPr>
            <p:ph type="title"/>
          </p:nvPr>
        </p:nvSpPr>
        <p:spPr>
          <a:xfrm>
            <a:off x="457200" y="338328"/>
            <a:ext cx="8229600" cy="1252728"/>
          </a:xfrm>
        </p:spPr>
        <p:txBody>
          <a:bodyPr anchor="ctr">
            <a:normAutofit/>
          </a:bodyPr>
          <a:lstStyle/>
          <a:p>
            <a:r>
              <a:rPr lang="tr-TR" dirty="0"/>
              <a:t>ZORBALIK</a:t>
            </a:r>
          </a:p>
        </p:txBody>
      </p:sp>
      <p:sp>
        <p:nvSpPr>
          <p:cNvPr id="2" name="İçerik Yer Tutucusu 1">
            <a:extLst>
              <a:ext uri="{FF2B5EF4-FFF2-40B4-BE49-F238E27FC236}">
                <a16:creationId xmlns:a16="http://schemas.microsoft.com/office/drawing/2014/main" id="{D569E0B5-28A9-4E9C-AAEF-53E2E569C14E}"/>
              </a:ext>
            </a:extLst>
          </p:cNvPr>
          <p:cNvSpPr>
            <a:spLocks noGrp="1"/>
          </p:cNvSpPr>
          <p:nvPr>
            <p:ph sz="quarter" idx="13"/>
          </p:nvPr>
        </p:nvSpPr>
        <p:spPr>
          <a:xfrm>
            <a:off x="676655" y="2679192"/>
            <a:ext cx="3822192" cy="3447288"/>
          </a:xfrm>
        </p:spPr>
        <p:txBody>
          <a:bodyPr>
            <a:normAutofit/>
          </a:bodyPr>
          <a:lstStyle/>
          <a:p>
            <a:pPr marL="0" indent="0">
              <a:buNone/>
            </a:pPr>
            <a:r>
              <a:rPr lang="tr-TR" b="1" u="sng"/>
              <a:t>Zorbalık temel olarak beş farklı çeşitten oluşmaktadır:</a:t>
            </a:r>
            <a:br>
              <a:rPr lang="tr-TR" b="1" u="sng"/>
            </a:br>
            <a:r>
              <a:rPr lang="tr-TR" b="1"/>
              <a:t>1.Fiziksel Zorbalık</a:t>
            </a:r>
            <a:br>
              <a:rPr lang="tr-TR" b="1"/>
            </a:br>
            <a:r>
              <a:rPr lang="tr-TR" b="1"/>
              <a:t>2.Sözel Zorbalık</a:t>
            </a:r>
            <a:br>
              <a:rPr lang="tr-TR" b="1"/>
            </a:br>
            <a:r>
              <a:rPr lang="tr-TR" b="1"/>
              <a:t>3.Psikolojik Zorbalık</a:t>
            </a:r>
          </a:p>
          <a:p>
            <a:pPr marL="0" indent="0">
              <a:buNone/>
            </a:pPr>
            <a:r>
              <a:rPr lang="tr-TR" b="1"/>
              <a:t>4.Cinsel zorbalık</a:t>
            </a:r>
          </a:p>
          <a:p>
            <a:pPr marL="0" indent="0">
              <a:buNone/>
            </a:pPr>
            <a:r>
              <a:rPr lang="tr-TR" b="1"/>
              <a:t>5.Siber zorbalık</a:t>
            </a:r>
          </a:p>
          <a:p>
            <a:endParaRPr lang="tr-TR" dirty="0"/>
          </a:p>
        </p:txBody>
      </p:sp>
      <p:pic>
        <p:nvPicPr>
          <p:cNvPr id="3" name="Resim 2" descr="logo, metin, simge, sembol, ticari marka içeren bir resim&#10;&#10;Açıklama otomatik olarak oluşturuldu">
            <a:extLst>
              <a:ext uri="{FF2B5EF4-FFF2-40B4-BE49-F238E27FC236}">
                <a16:creationId xmlns:a16="http://schemas.microsoft.com/office/drawing/2014/main" id="{E3F846EC-CCC5-8ABB-D6A6-95523285F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780928"/>
            <a:ext cx="3447288" cy="3447288"/>
          </a:xfrm>
          <a:prstGeom prst="rect">
            <a:avLst/>
          </a:prstGeom>
          <a:noFill/>
        </p:spPr>
      </p:pic>
    </p:spTree>
    <p:extLst>
      <p:ext uri="{BB962C8B-B14F-4D97-AF65-F5344CB8AC3E}">
        <p14:creationId xmlns:p14="http://schemas.microsoft.com/office/powerpoint/2010/main" val="82724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1BA74F0-3974-4FC7-84AC-05A0148CFCA3}"/>
              </a:ext>
            </a:extLst>
          </p:cNvPr>
          <p:cNvSpPr>
            <a:spLocks noGrp="1"/>
          </p:cNvSpPr>
          <p:nvPr>
            <p:ph type="title"/>
          </p:nvPr>
        </p:nvSpPr>
        <p:spPr>
          <a:xfrm>
            <a:off x="457200" y="338328"/>
            <a:ext cx="8229600" cy="1252728"/>
          </a:xfrm>
        </p:spPr>
        <p:txBody>
          <a:bodyPr anchor="ctr">
            <a:normAutofit/>
          </a:bodyPr>
          <a:lstStyle/>
          <a:p>
            <a:r>
              <a:rPr lang="tr-TR"/>
              <a:t>İHMAL</a:t>
            </a:r>
          </a:p>
        </p:txBody>
      </p:sp>
      <p:pic>
        <p:nvPicPr>
          <p:cNvPr id="3" name="Resim 2" descr="logo, metin, simge, sembol, ticari marka içeren bir resim&#10;&#10;Açıklama otomatik olarak oluşturuldu">
            <a:extLst>
              <a:ext uri="{FF2B5EF4-FFF2-40B4-BE49-F238E27FC236}">
                <a16:creationId xmlns:a16="http://schemas.microsoft.com/office/drawing/2014/main" id="{8E66CE86-B81B-F643-2773-139109688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2" name="İçerik Yer Tutucusu 1">
            <a:extLst>
              <a:ext uri="{FF2B5EF4-FFF2-40B4-BE49-F238E27FC236}">
                <a16:creationId xmlns:a16="http://schemas.microsoft.com/office/drawing/2014/main" id="{390591F9-7B54-4574-AAAC-694FF42FCAB6}"/>
              </a:ext>
            </a:extLst>
          </p:cNvPr>
          <p:cNvSpPr>
            <a:spLocks noGrp="1"/>
          </p:cNvSpPr>
          <p:nvPr>
            <p:ph sz="quarter" idx="14"/>
          </p:nvPr>
        </p:nvSpPr>
        <p:spPr>
          <a:xfrm>
            <a:off x="4645152" y="2679192"/>
            <a:ext cx="3822192" cy="3447288"/>
          </a:xfrm>
        </p:spPr>
        <p:txBody>
          <a:bodyPr>
            <a:normAutofit/>
          </a:bodyPr>
          <a:lstStyle/>
          <a:p>
            <a:pPr marL="0" indent="0">
              <a:lnSpc>
                <a:spcPct val="90000"/>
              </a:lnSpc>
              <a:buNone/>
            </a:pPr>
            <a:r>
              <a:rPr lang="tr-TR" sz="1900" b="0" i="0">
                <a:effectLst/>
              </a:rPr>
              <a:t>Çocuğun sağlığı, fiziksel veya psikolojik gelişimi için gerekli ihtiyaçların karşılanmaması ise </a:t>
            </a:r>
            <a:r>
              <a:rPr lang="tr-TR" sz="1900" b="1" i="0">
                <a:effectLst/>
              </a:rPr>
              <a:t>“çocuk ihmali” </a:t>
            </a:r>
            <a:r>
              <a:rPr lang="tr-TR" sz="1900" b="0" i="0">
                <a:effectLst/>
              </a:rPr>
              <a:t>olarak tanımlanmaktadır. </a:t>
            </a:r>
          </a:p>
          <a:p>
            <a:pPr marL="0" indent="0">
              <a:lnSpc>
                <a:spcPct val="90000"/>
              </a:lnSpc>
              <a:buNone/>
            </a:pPr>
            <a:endParaRPr lang="tr-TR" sz="1900" b="0" i="0">
              <a:effectLst/>
            </a:endParaRPr>
          </a:p>
          <a:p>
            <a:pPr>
              <a:lnSpc>
                <a:spcPct val="90000"/>
              </a:lnSpc>
            </a:pPr>
            <a:r>
              <a:rPr lang="tr-TR" sz="1900" b="0" i="0">
                <a:effectLst/>
              </a:rPr>
              <a:t>Okula göndermemek</a:t>
            </a:r>
          </a:p>
          <a:p>
            <a:pPr>
              <a:lnSpc>
                <a:spcPct val="90000"/>
              </a:lnSpc>
            </a:pPr>
            <a:r>
              <a:rPr lang="tr-TR" sz="1900"/>
              <a:t>Sağlık ihtiyaçlarını karşılamamak</a:t>
            </a:r>
          </a:p>
          <a:p>
            <a:pPr>
              <a:lnSpc>
                <a:spcPct val="90000"/>
              </a:lnSpc>
            </a:pPr>
            <a:r>
              <a:rPr lang="tr-TR" sz="1900"/>
              <a:t>Fiziksel ihtiyacı karşılamamak</a:t>
            </a:r>
          </a:p>
          <a:p>
            <a:pPr>
              <a:lnSpc>
                <a:spcPct val="90000"/>
              </a:lnSpc>
            </a:pPr>
            <a:r>
              <a:rPr lang="tr-TR" sz="1900"/>
              <a:t>Duygusal ihtiyacı karşılamamak</a:t>
            </a:r>
          </a:p>
          <a:p>
            <a:pPr>
              <a:lnSpc>
                <a:spcPct val="90000"/>
              </a:lnSpc>
            </a:pPr>
            <a:r>
              <a:rPr lang="tr-TR" sz="1900"/>
              <a:t>Aile sosyal hizmetlere bildirilir.</a:t>
            </a:r>
          </a:p>
        </p:txBody>
      </p:sp>
    </p:spTree>
    <p:extLst>
      <p:ext uri="{BB962C8B-B14F-4D97-AF65-F5344CB8AC3E}">
        <p14:creationId xmlns:p14="http://schemas.microsoft.com/office/powerpoint/2010/main" val="107952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90A73A7-1F96-4064-A39D-2F605700D1E9}"/>
              </a:ext>
            </a:extLst>
          </p:cNvPr>
          <p:cNvSpPr>
            <a:spLocks noGrp="1"/>
          </p:cNvSpPr>
          <p:nvPr>
            <p:ph type="title"/>
          </p:nvPr>
        </p:nvSpPr>
        <p:spPr>
          <a:xfrm>
            <a:off x="457200" y="338328"/>
            <a:ext cx="8229600" cy="1252728"/>
          </a:xfrm>
        </p:spPr>
        <p:txBody>
          <a:bodyPr anchor="ctr">
            <a:normAutofit/>
          </a:bodyPr>
          <a:lstStyle/>
          <a:p>
            <a:r>
              <a:rPr lang="tr-TR" dirty="0"/>
              <a:t>TACİZ</a:t>
            </a:r>
          </a:p>
        </p:txBody>
      </p:sp>
      <p:sp>
        <p:nvSpPr>
          <p:cNvPr id="2" name="İçerik Yer Tutucusu 1">
            <a:extLst>
              <a:ext uri="{FF2B5EF4-FFF2-40B4-BE49-F238E27FC236}">
                <a16:creationId xmlns:a16="http://schemas.microsoft.com/office/drawing/2014/main" id="{32A1CF6A-3F8D-4BBF-BBEE-B3C8999E8547}"/>
              </a:ext>
            </a:extLst>
          </p:cNvPr>
          <p:cNvSpPr>
            <a:spLocks noGrp="1"/>
          </p:cNvSpPr>
          <p:nvPr>
            <p:ph sz="quarter" idx="13"/>
          </p:nvPr>
        </p:nvSpPr>
        <p:spPr>
          <a:xfrm>
            <a:off x="676655" y="2679192"/>
            <a:ext cx="3822192" cy="3447288"/>
          </a:xfrm>
        </p:spPr>
        <p:txBody>
          <a:bodyPr>
            <a:normAutofit/>
          </a:bodyPr>
          <a:lstStyle/>
          <a:p>
            <a:pPr>
              <a:lnSpc>
                <a:spcPct val="90000"/>
              </a:lnSpc>
            </a:pPr>
            <a:r>
              <a:rPr lang="tr-TR" sz="2200" b="0" i="0">
                <a:effectLst/>
              </a:rPr>
              <a:t>Kişinin; bedensel, zihinsel ve duygusal sınırlarını tehdit edici davranışlar </a:t>
            </a:r>
            <a:r>
              <a:rPr lang="tr-TR" sz="2200" b="1" i="0">
                <a:effectLst/>
              </a:rPr>
              <a:t>taciz</a:t>
            </a:r>
            <a:r>
              <a:rPr lang="tr-TR" sz="2200" b="0" i="0">
                <a:effectLst/>
              </a:rPr>
              <a:t> olarak nitelendirilmektedir.</a:t>
            </a:r>
            <a:br>
              <a:rPr lang="tr-TR" sz="2200" b="0" i="0">
                <a:effectLst/>
              </a:rPr>
            </a:br>
            <a:r>
              <a:rPr lang="tr-TR" sz="2200" b="0" i="0">
                <a:effectLst/>
              </a:rPr>
              <a:t>Uyarmak</a:t>
            </a:r>
          </a:p>
          <a:p>
            <a:pPr>
              <a:lnSpc>
                <a:spcPct val="90000"/>
              </a:lnSpc>
            </a:pPr>
            <a:r>
              <a:rPr lang="tr-TR" sz="2200" b="0" i="0">
                <a:effectLst/>
              </a:rPr>
              <a:t>Fiziksel taciz</a:t>
            </a:r>
          </a:p>
          <a:p>
            <a:pPr>
              <a:lnSpc>
                <a:spcPct val="90000"/>
              </a:lnSpc>
            </a:pPr>
            <a:r>
              <a:rPr lang="tr-TR" sz="2200"/>
              <a:t>Cinsel taciz</a:t>
            </a:r>
          </a:p>
          <a:p>
            <a:pPr>
              <a:lnSpc>
                <a:spcPct val="90000"/>
              </a:lnSpc>
            </a:pPr>
            <a:r>
              <a:rPr lang="tr-TR" sz="2200"/>
              <a:t>Duygusal taciz</a:t>
            </a:r>
          </a:p>
          <a:p>
            <a:pPr>
              <a:lnSpc>
                <a:spcPct val="90000"/>
              </a:lnSpc>
            </a:pPr>
            <a:r>
              <a:rPr lang="tr-TR" sz="2200"/>
              <a:t>Sözel taciz</a:t>
            </a:r>
          </a:p>
          <a:p>
            <a:pPr>
              <a:lnSpc>
                <a:spcPct val="90000"/>
              </a:lnSpc>
            </a:pPr>
            <a:r>
              <a:rPr lang="tr-TR" sz="2200"/>
              <a:t>Maddi Taciz </a:t>
            </a:r>
          </a:p>
        </p:txBody>
      </p:sp>
      <p:pic>
        <p:nvPicPr>
          <p:cNvPr id="5" name="Resim 4" descr="logo, metin, simge, sembol, ticari marka içeren bir resim&#10;&#10;Açıklama otomatik olarak oluşturuldu">
            <a:extLst>
              <a:ext uri="{FF2B5EF4-FFF2-40B4-BE49-F238E27FC236}">
                <a16:creationId xmlns:a16="http://schemas.microsoft.com/office/drawing/2014/main" id="{9B52C476-700A-5671-F919-A9BA202463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19070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004ACC8-FB18-42FC-97F7-1B2CB86C7928}"/>
              </a:ext>
            </a:extLst>
          </p:cNvPr>
          <p:cNvSpPr>
            <a:spLocks noGrp="1"/>
          </p:cNvSpPr>
          <p:nvPr>
            <p:ph type="title"/>
          </p:nvPr>
        </p:nvSpPr>
        <p:spPr>
          <a:xfrm>
            <a:off x="457200" y="338328"/>
            <a:ext cx="8229600" cy="1252728"/>
          </a:xfrm>
        </p:spPr>
        <p:txBody>
          <a:bodyPr anchor="ctr">
            <a:normAutofit/>
          </a:bodyPr>
          <a:lstStyle/>
          <a:p>
            <a:r>
              <a:rPr lang="tr-TR" dirty="0"/>
              <a:t>TECAVÜZ</a:t>
            </a:r>
          </a:p>
        </p:txBody>
      </p:sp>
      <p:pic>
        <p:nvPicPr>
          <p:cNvPr id="5" name="Resim 4" descr="logo, metin, simge, sembol, ticari marka içeren bir resim&#10;&#10;Açıklama otomatik olarak oluşturuldu">
            <a:extLst>
              <a:ext uri="{FF2B5EF4-FFF2-40B4-BE49-F238E27FC236}">
                <a16:creationId xmlns:a16="http://schemas.microsoft.com/office/drawing/2014/main" id="{19C396BD-68FA-CF4B-C10D-F3CCAD973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2" name="İçerik Yer Tutucusu 1">
            <a:extLst>
              <a:ext uri="{FF2B5EF4-FFF2-40B4-BE49-F238E27FC236}">
                <a16:creationId xmlns:a16="http://schemas.microsoft.com/office/drawing/2014/main" id="{F42FBEE7-FCB5-451A-9ED4-2D9F1EBEFA3A}"/>
              </a:ext>
            </a:extLst>
          </p:cNvPr>
          <p:cNvSpPr>
            <a:spLocks noGrp="1"/>
          </p:cNvSpPr>
          <p:nvPr>
            <p:ph sz="quarter" idx="14"/>
          </p:nvPr>
        </p:nvSpPr>
        <p:spPr>
          <a:xfrm>
            <a:off x="4645152" y="2679192"/>
            <a:ext cx="3822192" cy="3447288"/>
          </a:xfrm>
        </p:spPr>
        <p:txBody>
          <a:bodyPr>
            <a:normAutofit/>
          </a:bodyPr>
          <a:lstStyle/>
          <a:p>
            <a:r>
              <a:rPr lang="tr-TR" dirty="0"/>
              <a:t>Her türlü zora dayalı kişi hak ve bedenine dönük fiziksel </a:t>
            </a:r>
            <a:r>
              <a:rPr lang="tr-TR" dirty="0" err="1"/>
              <a:t>saldırı,alı</a:t>
            </a:r>
            <a:r>
              <a:rPr lang="tr-TR" dirty="0"/>
              <a:t> koyma , elde etme çabası</a:t>
            </a:r>
          </a:p>
          <a:p>
            <a:r>
              <a:rPr lang="tr-TR" dirty="0"/>
              <a:t>Haneye</a:t>
            </a:r>
          </a:p>
          <a:p>
            <a:r>
              <a:rPr lang="tr-TR" dirty="0"/>
              <a:t>Mala</a:t>
            </a:r>
          </a:p>
          <a:p>
            <a:r>
              <a:rPr lang="tr-TR" dirty="0"/>
              <a:t>Cinsel</a:t>
            </a:r>
          </a:p>
          <a:p>
            <a:r>
              <a:rPr lang="tr-TR" dirty="0"/>
              <a:t>Haklara</a:t>
            </a:r>
          </a:p>
        </p:txBody>
      </p:sp>
    </p:spTree>
    <p:extLst>
      <p:ext uri="{BB962C8B-B14F-4D97-AF65-F5344CB8AC3E}">
        <p14:creationId xmlns:p14="http://schemas.microsoft.com/office/powerpoint/2010/main" val="426321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BAC084D-7D3F-4F59-8F06-276A17D294A4}"/>
              </a:ext>
            </a:extLst>
          </p:cNvPr>
          <p:cNvSpPr>
            <a:spLocks noGrp="1"/>
          </p:cNvSpPr>
          <p:nvPr>
            <p:ph type="title"/>
          </p:nvPr>
        </p:nvSpPr>
        <p:spPr>
          <a:xfrm>
            <a:off x="457200" y="338328"/>
            <a:ext cx="8229600" cy="1252728"/>
          </a:xfrm>
        </p:spPr>
        <p:txBody>
          <a:bodyPr anchor="ctr">
            <a:normAutofit/>
          </a:bodyPr>
          <a:lstStyle/>
          <a:p>
            <a:r>
              <a:rPr lang="tr-TR" dirty="0"/>
              <a:t>MESLEK ETİĞİ</a:t>
            </a:r>
          </a:p>
        </p:txBody>
      </p:sp>
      <p:pic>
        <p:nvPicPr>
          <p:cNvPr id="5" name="Resim 4" descr="logo, metin, simge, sembol, ticari marka içeren bir resim&#10;&#10;Açıklama otomatik olarak oluşturuldu">
            <a:extLst>
              <a:ext uri="{FF2B5EF4-FFF2-40B4-BE49-F238E27FC236}">
                <a16:creationId xmlns:a16="http://schemas.microsoft.com/office/drawing/2014/main" id="{2EBBB2B8-DED0-B0EF-B500-99747CDBF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20888"/>
            <a:ext cx="3447288" cy="3447288"/>
          </a:xfrm>
          <a:prstGeom prst="rect">
            <a:avLst/>
          </a:prstGeom>
          <a:noFill/>
        </p:spPr>
      </p:pic>
      <p:sp>
        <p:nvSpPr>
          <p:cNvPr id="2" name="İçerik Yer Tutucusu 1">
            <a:extLst>
              <a:ext uri="{FF2B5EF4-FFF2-40B4-BE49-F238E27FC236}">
                <a16:creationId xmlns:a16="http://schemas.microsoft.com/office/drawing/2014/main" id="{1D54245B-D4F2-4F05-A4D1-312E71A4DF00}"/>
              </a:ext>
            </a:extLst>
          </p:cNvPr>
          <p:cNvSpPr>
            <a:spLocks noGrp="1"/>
          </p:cNvSpPr>
          <p:nvPr>
            <p:ph sz="quarter" idx="14"/>
          </p:nvPr>
        </p:nvSpPr>
        <p:spPr>
          <a:xfrm>
            <a:off x="4645152" y="2679192"/>
            <a:ext cx="3822192" cy="3447288"/>
          </a:xfrm>
        </p:spPr>
        <p:txBody>
          <a:bodyPr>
            <a:normAutofit/>
          </a:bodyPr>
          <a:lstStyle/>
          <a:p>
            <a:r>
              <a:rPr lang="tr-TR" dirty="0"/>
              <a:t>Hukukta karşılığı olan veya olmayan mesleğe aykırı davranışlar</a:t>
            </a:r>
          </a:p>
          <a:p>
            <a:r>
              <a:rPr lang="tr-TR" dirty="0"/>
              <a:t>Psikolojik Danışman</a:t>
            </a:r>
          </a:p>
          <a:p>
            <a:r>
              <a:rPr lang="tr-TR" dirty="0"/>
              <a:t>Öğretmen</a:t>
            </a:r>
          </a:p>
          <a:p>
            <a:r>
              <a:rPr lang="tr-TR" dirty="0"/>
              <a:t>Hekim</a:t>
            </a:r>
            <a:br>
              <a:rPr lang="tr-TR" dirty="0"/>
            </a:br>
            <a:r>
              <a:rPr lang="tr-TR" dirty="0"/>
              <a:t>avukat etiği vs. </a:t>
            </a:r>
          </a:p>
        </p:txBody>
      </p:sp>
    </p:spTree>
    <p:extLst>
      <p:ext uri="{BB962C8B-B14F-4D97-AF65-F5344CB8AC3E}">
        <p14:creationId xmlns:p14="http://schemas.microsoft.com/office/powerpoint/2010/main" val="112723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85637AFF-D957-45FD-8091-7D2BAC7B9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052736"/>
            <a:ext cx="5832648" cy="5197428"/>
          </a:xfrm>
        </p:spPr>
      </p:pic>
      <p:pic>
        <p:nvPicPr>
          <p:cNvPr id="2" name="Resim 1" descr="logo, metin, simge, sembol, ticari marka içeren bir resim&#10;&#10;Açıklama otomatik olarak oluşturuldu">
            <a:extLst>
              <a:ext uri="{FF2B5EF4-FFF2-40B4-BE49-F238E27FC236}">
                <a16:creationId xmlns:a16="http://schemas.microsoft.com/office/drawing/2014/main" id="{9F7D5543-1547-B9CE-2B02-248F6097F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410" y="5301208"/>
            <a:ext cx="1403637" cy="1403637"/>
          </a:xfrm>
          <a:prstGeom prst="rect">
            <a:avLst/>
          </a:prstGeom>
          <a:noFill/>
        </p:spPr>
      </p:pic>
    </p:spTree>
    <p:extLst>
      <p:ext uri="{BB962C8B-B14F-4D97-AF65-F5344CB8AC3E}">
        <p14:creationId xmlns:p14="http://schemas.microsoft.com/office/powerpoint/2010/main" val="61724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052736"/>
            <a:ext cx="8134672" cy="4055764"/>
          </a:xfrm>
        </p:spPr>
        <p:txBody>
          <a:bodyPr>
            <a:normAutofit/>
          </a:bodyPr>
          <a:lstStyle/>
          <a:p>
            <a:r>
              <a:rPr lang="tr-TR" sz="2800" b="1" dirty="0">
                <a:solidFill>
                  <a:schemeClr val="bg1"/>
                </a:solidFill>
              </a:rPr>
              <a:t>   </a:t>
            </a:r>
            <a:br>
              <a:rPr lang="tr-TR" sz="2800" b="1" dirty="0">
                <a:solidFill>
                  <a:schemeClr val="bg1"/>
                </a:solidFill>
              </a:rPr>
            </a:br>
            <a:r>
              <a:rPr lang="tr-TR" sz="2800" b="1" dirty="0">
                <a:solidFill>
                  <a:schemeClr val="bg1"/>
                </a:solidFill>
              </a:rPr>
              <a:t>  </a:t>
            </a:r>
            <a:r>
              <a:rPr lang="tr-TR" sz="2800" b="1" dirty="0">
                <a:solidFill>
                  <a:schemeClr val="tx1"/>
                </a:solidFill>
              </a:rPr>
              <a:t>ÇOCUK SUÇLARI VE </a:t>
            </a:r>
            <a:br>
              <a:rPr lang="tr-TR" sz="2800" b="1" dirty="0">
                <a:solidFill>
                  <a:schemeClr val="tx1"/>
                </a:solidFill>
              </a:rPr>
            </a:br>
            <a:r>
              <a:rPr lang="tr-TR" sz="2800" b="1" dirty="0">
                <a:solidFill>
                  <a:schemeClr val="tx1"/>
                </a:solidFill>
              </a:rPr>
              <a:t>ÇOCUKLARA KARŞI SUÇLARDA </a:t>
            </a:r>
            <a:br>
              <a:rPr lang="tr-TR" sz="2800" b="1" dirty="0">
                <a:solidFill>
                  <a:schemeClr val="tx1"/>
                </a:solidFill>
              </a:rPr>
            </a:br>
            <a:r>
              <a:rPr lang="tr-TR" sz="2800" b="1" dirty="0">
                <a:solidFill>
                  <a:schemeClr val="tx1"/>
                </a:solidFill>
              </a:rPr>
              <a:t>KİŞİ &amp;DANIŞMAN TUTUM VE ROLLERİ</a:t>
            </a:r>
            <a:br>
              <a:rPr lang="tr-TR" sz="2800" b="1" dirty="0">
                <a:solidFill>
                  <a:srgbClr val="C00000"/>
                </a:solidFill>
              </a:rPr>
            </a:br>
            <a:r>
              <a:rPr lang="tr-TR" sz="2800" b="1" dirty="0">
                <a:solidFill>
                  <a:schemeClr val="accent5">
                    <a:lumMod val="50000"/>
                  </a:schemeClr>
                </a:solidFill>
              </a:rPr>
              <a:t>OĞUZ ÖZAT </a:t>
            </a:r>
            <a:br>
              <a:rPr lang="tr-TR" sz="2800" b="1" dirty="0">
                <a:solidFill>
                  <a:srgbClr val="C00000"/>
                </a:solidFill>
              </a:rPr>
            </a:br>
            <a:r>
              <a:rPr lang="tr-TR" sz="2800" b="1" dirty="0">
                <a:solidFill>
                  <a:schemeClr val="accent5">
                    <a:lumMod val="50000"/>
                  </a:schemeClr>
                </a:solidFill>
              </a:rPr>
              <a:t>Uzm. PSİKOLOJİK DANIŞMAN</a:t>
            </a:r>
            <a:br>
              <a:rPr lang="tr-TR" sz="2800" b="1" dirty="0">
                <a:solidFill>
                  <a:schemeClr val="accent5">
                    <a:lumMod val="50000"/>
                  </a:schemeClr>
                </a:solidFill>
              </a:rPr>
            </a:br>
            <a:br>
              <a:rPr lang="tr-TR" sz="2800" b="1" dirty="0">
                <a:solidFill>
                  <a:schemeClr val="tx1">
                    <a:lumMod val="75000"/>
                    <a:lumOff val="25000"/>
                  </a:schemeClr>
                </a:solidFill>
              </a:rPr>
            </a:br>
            <a:endParaRPr lang="tr-TR" sz="2800" b="1" dirty="0">
              <a:solidFill>
                <a:schemeClr val="tx1">
                  <a:lumMod val="75000"/>
                  <a:lumOff val="25000"/>
                </a:schemeClr>
              </a:solidFill>
            </a:endParaRPr>
          </a:p>
        </p:txBody>
      </p:sp>
      <p:pic>
        <p:nvPicPr>
          <p:cNvPr id="3" name="Resim 2" descr="logo, metin, simge, sembol, ticari marka içeren bir resim&#10;&#10;Açıklama otomatik olarak oluşturuldu">
            <a:extLst>
              <a:ext uri="{FF2B5EF4-FFF2-40B4-BE49-F238E27FC236}">
                <a16:creationId xmlns:a16="http://schemas.microsoft.com/office/drawing/2014/main" id="{C3FCE176-389F-0DE8-D6C0-EFDE4C0E9B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589239"/>
            <a:ext cx="1268761" cy="1268761"/>
          </a:xfrm>
          <a:prstGeom prst="rect">
            <a:avLst/>
          </a:prstGeom>
          <a:noFill/>
        </p:spPr>
      </p:pic>
    </p:spTree>
    <p:extLst>
      <p:ext uri="{BB962C8B-B14F-4D97-AF65-F5344CB8AC3E}">
        <p14:creationId xmlns:p14="http://schemas.microsoft.com/office/powerpoint/2010/main" val="3338416029"/>
      </p:ext>
    </p:extLst>
  </p:cSld>
  <p:clrMapOvr>
    <a:masterClrMapping/>
  </p:clrMapOvr>
  <mc:AlternateContent xmlns:mc="http://schemas.openxmlformats.org/markup-compatibility/2006" xmlns:p14="http://schemas.microsoft.com/office/powerpoint/2010/main">
    <mc:Choice Requires="p14">
      <p:transition spd="slow" p14:dur="10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a:lnSpc>
                <a:spcPct val="90000"/>
              </a:lnSpc>
            </a:pPr>
            <a:r>
              <a:rPr lang="tr-TR" sz="4100"/>
              <a:t>MAĞDUR ÇOCUKTA GENEL SEMPTOMLAR</a:t>
            </a:r>
          </a:p>
        </p:txBody>
      </p:sp>
      <p:sp>
        <p:nvSpPr>
          <p:cNvPr id="3" name="İçerik Yer Tutucusu 2"/>
          <p:cNvSpPr>
            <a:spLocks noGrp="1"/>
          </p:cNvSpPr>
          <p:nvPr>
            <p:ph sz="quarter" idx="13"/>
          </p:nvPr>
        </p:nvSpPr>
        <p:spPr>
          <a:xfrm>
            <a:off x="676655" y="2679192"/>
            <a:ext cx="3822192" cy="3447288"/>
          </a:xfrm>
        </p:spPr>
        <p:txBody>
          <a:bodyPr>
            <a:normAutofit/>
          </a:bodyPr>
          <a:lstStyle/>
          <a:p>
            <a:pPr fontAlgn="base">
              <a:lnSpc>
                <a:spcPct val="90000"/>
              </a:lnSpc>
            </a:pPr>
            <a:r>
              <a:rPr lang="tr-TR" sz="1500" b="1"/>
              <a:t>Yalnızlık ve korunmasızlık hissi</a:t>
            </a:r>
          </a:p>
          <a:p>
            <a:pPr fontAlgn="base">
              <a:lnSpc>
                <a:spcPct val="90000"/>
              </a:lnSpc>
            </a:pPr>
            <a:r>
              <a:rPr lang="tr-TR" sz="1500" b="1"/>
              <a:t>Öğrenme güçlüğü</a:t>
            </a:r>
          </a:p>
          <a:p>
            <a:pPr fontAlgn="base">
              <a:lnSpc>
                <a:spcPct val="90000"/>
              </a:lnSpc>
            </a:pPr>
            <a:r>
              <a:rPr lang="tr-TR" sz="1500" b="1"/>
              <a:t>Davranış problemleri</a:t>
            </a:r>
          </a:p>
          <a:p>
            <a:pPr fontAlgn="base">
              <a:lnSpc>
                <a:spcPct val="90000"/>
              </a:lnSpc>
            </a:pPr>
            <a:r>
              <a:rPr lang="tr-TR" sz="1500" b="1"/>
              <a:t>Yaşıtlarıyla ve çevreyle iletişimde başarısızlık</a:t>
            </a:r>
          </a:p>
          <a:p>
            <a:pPr fontAlgn="base">
              <a:lnSpc>
                <a:spcPct val="90000"/>
              </a:lnSpc>
            </a:pPr>
            <a:r>
              <a:rPr lang="tr-TR" sz="1500" b="1"/>
              <a:t>Ölüme kadar varabilen sağlık problemleri</a:t>
            </a:r>
          </a:p>
          <a:p>
            <a:pPr fontAlgn="base">
              <a:lnSpc>
                <a:spcPct val="90000"/>
              </a:lnSpc>
            </a:pPr>
            <a:r>
              <a:rPr lang="tr-TR" sz="1500" b="1"/>
              <a:t>İlgi görebilmek için sağlık problemi yaratma eğilimi, sürekli fiziksel problemler</a:t>
            </a:r>
          </a:p>
          <a:p>
            <a:pPr fontAlgn="base">
              <a:lnSpc>
                <a:spcPct val="90000"/>
              </a:lnSpc>
            </a:pPr>
            <a:r>
              <a:rPr lang="tr-TR" sz="1500" b="1"/>
              <a:t>Gelişim geriliği</a:t>
            </a:r>
          </a:p>
          <a:p>
            <a:pPr fontAlgn="base">
              <a:lnSpc>
                <a:spcPct val="90000"/>
              </a:lnSpc>
            </a:pPr>
            <a:r>
              <a:rPr lang="tr-TR" sz="1500" b="1"/>
              <a:t>Yemek istifleme alışkanlığı</a:t>
            </a:r>
          </a:p>
          <a:p>
            <a:pPr fontAlgn="base">
              <a:lnSpc>
                <a:spcPct val="90000"/>
              </a:lnSpc>
            </a:pPr>
            <a:r>
              <a:rPr lang="tr-TR" sz="1500" b="1"/>
              <a:t>Eşya ve madde bağımlılığı</a:t>
            </a:r>
          </a:p>
          <a:p>
            <a:pPr fontAlgn="base">
              <a:lnSpc>
                <a:spcPct val="90000"/>
              </a:lnSpc>
            </a:pPr>
            <a:r>
              <a:rPr lang="tr-TR" sz="1500" b="1"/>
              <a:t>Duygulanım problemleri</a:t>
            </a:r>
          </a:p>
          <a:p>
            <a:pPr>
              <a:lnSpc>
                <a:spcPct val="90000"/>
              </a:lnSpc>
            </a:pPr>
            <a:endParaRPr lang="tr-TR" sz="1500" b="1"/>
          </a:p>
        </p:txBody>
      </p:sp>
      <p:pic>
        <p:nvPicPr>
          <p:cNvPr id="5" name="Resim 4" descr="logo, metin, simge, sembol, ticari marka içeren bir resim&#10;&#10;Açıklama otomatik olarak oluşturuldu">
            <a:extLst>
              <a:ext uri="{FF2B5EF4-FFF2-40B4-BE49-F238E27FC236}">
                <a16:creationId xmlns:a16="http://schemas.microsoft.com/office/drawing/2014/main" id="{BE4EF1E7-BE9B-FCE6-F661-3D176D406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32509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ŞİKAYET VE İHBAR KAVRAMI</a:t>
            </a:r>
          </a:p>
        </p:txBody>
      </p:sp>
      <p:pic>
        <p:nvPicPr>
          <p:cNvPr id="4" name="Resim 3" descr="logo, metin, simge, sembol, ticari marka içeren bir resim&#10;&#10;Açıklama otomatik olarak oluşturuldu">
            <a:extLst>
              <a:ext uri="{FF2B5EF4-FFF2-40B4-BE49-F238E27FC236}">
                <a16:creationId xmlns:a16="http://schemas.microsoft.com/office/drawing/2014/main" id="{4A792E36-7963-6D50-2161-0FEFBCDB2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3" name="İçerik Yer Tutucusu 2"/>
          <p:cNvSpPr>
            <a:spLocks noGrp="1"/>
          </p:cNvSpPr>
          <p:nvPr>
            <p:ph sz="quarter" idx="14"/>
          </p:nvPr>
        </p:nvSpPr>
        <p:spPr>
          <a:xfrm>
            <a:off x="4645152" y="2679192"/>
            <a:ext cx="3822192" cy="3447288"/>
          </a:xfrm>
        </p:spPr>
        <p:txBody>
          <a:bodyPr>
            <a:normAutofit/>
          </a:bodyPr>
          <a:lstStyle/>
          <a:p>
            <a:pPr>
              <a:lnSpc>
                <a:spcPct val="90000"/>
              </a:lnSpc>
            </a:pPr>
            <a:r>
              <a:rPr lang="tr-TR" sz="1300" b="1"/>
              <a:t>Şikayetçi ne demektir?</a:t>
            </a:r>
          </a:p>
          <a:p>
            <a:pPr>
              <a:lnSpc>
                <a:spcPct val="90000"/>
              </a:lnSpc>
            </a:pPr>
            <a:r>
              <a:rPr lang="tr-TR" sz="1300"/>
              <a:t>Bir suç nedeniyle yetkili makamlara şikayette bulunan kişiye şikayetçi denir. Şikayetçi suçtan zarar gören kişi olmalıdır. Şikayet tabi olan suçlarda suçtan zarar görmeyen kişinin ihbarı geçersizdir. </a:t>
            </a:r>
          </a:p>
          <a:p>
            <a:pPr>
              <a:lnSpc>
                <a:spcPct val="90000"/>
              </a:lnSpc>
            </a:pPr>
            <a:endParaRPr lang="tr-TR" sz="1300"/>
          </a:p>
          <a:p>
            <a:pPr>
              <a:lnSpc>
                <a:spcPct val="90000"/>
              </a:lnSpc>
            </a:pPr>
            <a:r>
              <a:rPr lang="tr-TR" sz="1300" b="1"/>
              <a:t>İhbar eden ne demektir?</a:t>
            </a:r>
          </a:p>
          <a:p>
            <a:pPr>
              <a:lnSpc>
                <a:spcPct val="90000"/>
              </a:lnSpc>
            </a:pPr>
            <a:r>
              <a:rPr lang="tr-TR" sz="1300" b="1"/>
              <a:t>Bir suç nedeniyle yetkili makamlara soruşturma açılması için bilgi veren kişi ihbar edendir.</a:t>
            </a:r>
          </a:p>
          <a:p>
            <a:pPr>
              <a:lnSpc>
                <a:spcPct val="90000"/>
              </a:lnSpc>
            </a:pPr>
            <a:r>
              <a:rPr lang="tr-TR" sz="1300"/>
              <a:t> İhbar eden kişi yetkili kişilere suçla ilgili bilgi vermekle suç duyurusunda bulunmuş olur. </a:t>
            </a:r>
          </a:p>
          <a:p>
            <a:pPr marL="0" indent="0">
              <a:lnSpc>
                <a:spcPct val="90000"/>
              </a:lnSpc>
              <a:buNone/>
            </a:pPr>
            <a:r>
              <a:rPr lang="tr-TR" sz="1300" b="1"/>
              <a:t>İhbar edenin suçtan bizzat zarar görmesi aranmaz.</a:t>
            </a:r>
          </a:p>
          <a:p>
            <a:pPr>
              <a:lnSpc>
                <a:spcPct val="90000"/>
              </a:lnSpc>
            </a:pPr>
            <a:r>
              <a:rPr lang="tr-TR" sz="1300"/>
              <a:t>İhbar, şikayete tabi olmayan yani kamu davasının açılmasını gerektirecek suçlarda geçerlidir.</a:t>
            </a:r>
          </a:p>
          <a:p>
            <a:pPr>
              <a:lnSpc>
                <a:spcPct val="90000"/>
              </a:lnSpc>
            </a:pPr>
            <a:endParaRPr lang="tr-TR" sz="1300"/>
          </a:p>
        </p:txBody>
      </p:sp>
    </p:spTree>
    <p:extLst>
      <p:ext uri="{BB962C8B-B14F-4D97-AF65-F5344CB8AC3E}">
        <p14:creationId xmlns:p14="http://schemas.microsoft.com/office/powerpoint/2010/main" val="389325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İHBAR</a:t>
            </a:r>
          </a:p>
        </p:txBody>
      </p:sp>
      <p:sp>
        <p:nvSpPr>
          <p:cNvPr id="3" name="İçerik Yer Tutucusu 2"/>
          <p:cNvSpPr>
            <a:spLocks noGrp="1"/>
          </p:cNvSpPr>
          <p:nvPr>
            <p:ph sz="quarter" idx="13"/>
          </p:nvPr>
        </p:nvSpPr>
        <p:spPr>
          <a:xfrm>
            <a:off x="676655" y="2679192"/>
            <a:ext cx="3822192" cy="3447288"/>
          </a:xfrm>
        </p:spPr>
        <p:txBody>
          <a:bodyPr>
            <a:normAutofit/>
          </a:bodyPr>
          <a:lstStyle/>
          <a:p>
            <a:pPr>
              <a:lnSpc>
                <a:spcPct val="90000"/>
              </a:lnSpc>
            </a:pPr>
            <a:r>
              <a:rPr lang="tr-TR" sz="1500" b="1"/>
              <a:t>Olaya ve duruma tanık olan kişiler (komşu, akraba, vb.) </a:t>
            </a:r>
          </a:p>
          <a:p>
            <a:pPr>
              <a:lnSpc>
                <a:spcPct val="90000"/>
              </a:lnSpc>
            </a:pPr>
            <a:r>
              <a:rPr lang="tr-TR" sz="1500" b="1"/>
              <a:t>Olaya ve durumu fark eden ,öğrenen kişiler</a:t>
            </a:r>
          </a:p>
          <a:p>
            <a:pPr>
              <a:lnSpc>
                <a:spcPct val="90000"/>
              </a:lnSpc>
            </a:pPr>
            <a:r>
              <a:rPr lang="tr-TR" sz="1500" b="1" err="1"/>
              <a:t>Okul&amp;Kurum</a:t>
            </a:r>
            <a:r>
              <a:rPr lang="tr-TR" sz="1500" b="1"/>
              <a:t> yönetimi</a:t>
            </a:r>
          </a:p>
          <a:p>
            <a:pPr>
              <a:lnSpc>
                <a:spcPct val="90000"/>
              </a:lnSpc>
            </a:pPr>
            <a:r>
              <a:rPr lang="tr-TR" sz="1500" b="1"/>
              <a:t>Psikolojik Danışmanları</a:t>
            </a:r>
          </a:p>
          <a:p>
            <a:pPr>
              <a:lnSpc>
                <a:spcPct val="90000"/>
              </a:lnSpc>
            </a:pPr>
            <a:r>
              <a:rPr lang="tr-TR" sz="1500" b="1"/>
              <a:t>Öğretmenler</a:t>
            </a:r>
          </a:p>
          <a:p>
            <a:pPr>
              <a:lnSpc>
                <a:spcPct val="90000"/>
              </a:lnSpc>
            </a:pPr>
            <a:r>
              <a:rPr lang="tr-TR" sz="1500" b="1"/>
              <a:t>Personel</a:t>
            </a:r>
          </a:p>
          <a:p>
            <a:pPr>
              <a:lnSpc>
                <a:spcPct val="90000"/>
              </a:lnSpc>
            </a:pPr>
            <a:r>
              <a:rPr lang="tr-TR" sz="1500" b="1"/>
              <a:t>Çocuğun arkadaşının ailesi </a:t>
            </a:r>
          </a:p>
          <a:p>
            <a:pPr marL="0" indent="0">
              <a:lnSpc>
                <a:spcPct val="90000"/>
              </a:lnSpc>
              <a:buNone/>
            </a:pPr>
            <a:r>
              <a:rPr lang="tr-TR" sz="1500" b="1"/>
              <a:t>İşlenen suçtan bir şekilde haberi olan herkesin bu bildirimde bulunması gerekir. </a:t>
            </a:r>
          </a:p>
          <a:p>
            <a:pPr marL="0" indent="0">
              <a:lnSpc>
                <a:spcPct val="90000"/>
              </a:lnSpc>
              <a:buNone/>
            </a:pPr>
            <a:r>
              <a:rPr lang="tr-TR" sz="1500" b="1"/>
              <a:t>Aksi halde suça iştirak ve gizlemekten sorumludurlar.</a:t>
            </a:r>
          </a:p>
        </p:txBody>
      </p:sp>
      <p:pic>
        <p:nvPicPr>
          <p:cNvPr id="5" name="Resim 4" descr="logo, metin, simge, sembol, ticari marka içeren bir resim&#10;&#10;Açıklama otomatik olarak oluşturuldu">
            <a:extLst>
              <a:ext uri="{FF2B5EF4-FFF2-40B4-BE49-F238E27FC236}">
                <a16:creationId xmlns:a16="http://schemas.microsoft.com/office/drawing/2014/main" id="{15242C83-EFF4-EC17-D4B4-6E3C209CC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350652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İHBAR &amp;ŞİKAYET</a:t>
            </a:r>
          </a:p>
        </p:txBody>
      </p:sp>
      <p:pic>
        <p:nvPicPr>
          <p:cNvPr id="5" name="Resim 4" descr="logo, metin, simge, sembol, ticari marka içeren bir resim&#10;&#10;Açıklama otomatik olarak oluşturuldu">
            <a:extLst>
              <a:ext uri="{FF2B5EF4-FFF2-40B4-BE49-F238E27FC236}">
                <a16:creationId xmlns:a16="http://schemas.microsoft.com/office/drawing/2014/main" id="{4BA46BC4-6579-4126-5768-562BA8C8D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3" name="İçerik Yer Tutucusu 2"/>
          <p:cNvSpPr>
            <a:spLocks noGrp="1"/>
          </p:cNvSpPr>
          <p:nvPr>
            <p:ph sz="quarter" idx="14"/>
          </p:nvPr>
        </p:nvSpPr>
        <p:spPr>
          <a:xfrm>
            <a:off x="4645152" y="2679192"/>
            <a:ext cx="3822192" cy="3447288"/>
          </a:xfrm>
        </p:spPr>
        <p:txBody>
          <a:bodyPr>
            <a:normAutofit/>
          </a:bodyPr>
          <a:lstStyle/>
          <a:p>
            <a:pPr marL="0" indent="0">
              <a:lnSpc>
                <a:spcPct val="90000"/>
              </a:lnSpc>
              <a:buNone/>
            </a:pPr>
            <a:r>
              <a:rPr lang="en-US" sz="1500"/>
              <a:t>TCK 279:</a:t>
            </a:r>
            <a:endParaRPr lang="tr-TR" sz="1500"/>
          </a:p>
          <a:p>
            <a:pPr marL="0" indent="0">
              <a:lnSpc>
                <a:spcPct val="90000"/>
              </a:lnSpc>
              <a:buNone/>
            </a:pPr>
            <a:r>
              <a:rPr lang="en-US" sz="1500"/>
              <a:t> </a:t>
            </a:r>
            <a:r>
              <a:rPr lang="en-US" sz="1500" b="1" err="1"/>
              <a:t>Kamu</a:t>
            </a:r>
            <a:r>
              <a:rPr lang="en-US" sz="1500" b="1"/>
              <a:t> </a:t>
            </a:r>
            <a:r>
              <a:rPr lang="en-US" sz="1500" b="1" err="1"/>
              <a:t>adına</a:t>
            </a:r>
            <a:r>
              <a:rPr lang="en-US" sz="1500" b="1"/>
              <a:t> </a:t>
            </a:r>
            <a:r>
              <a:rPr lang="en-US" sz="1500" b="1" err="1"/>
              <a:t>soruşturma</a:t>
            </a:r>
            <a:r>
              <a:rPr lang="en-US" sz="1500" b="1"/>
              <a:t> </a:t>
            </a:r>
            <a:r>
              <a:rPr lang="en-US" sz="1500" b="1" err="1"/>
              <a:t>ve</a:t>
            </a:r>
            <a:r>
              <a:rPr lang="en-US" sz="1500" b="1"/>
              <a:t> </a:t>
            </a:r>
            <a:r>
              <a:rPr lang="en-US" sz="1500" b="1" err="1"/>
              <a:t>kovuşturmayı</a:t>
            </a:r>
            <a:r>
              <a:rPr lang="en-US" sz="1500" b="1"/>
              <a:t> </a:t>
            </a:r>
            <a:r>
              <a:rPr lang="en-US" sz="1500" b="1" err="1"/>
              <a:t>gerektiren</a:t>
            </a:r>
            <a:r>
              <a:rPr lang="en-US" sz="1500" b="1"/>
              <a:t> </a:t>
            </a:r>
            <a:r>
              <a:rPr lang="en-US" sz="1500" b="1" err="1"/>
              <a:t>bir</a:t>
            </a:r>
            <a:r>
              <a:rPr lang="en-US" sz="1500" b="1"/>
              <a:t> </a:t>
            </a:r>
            <a:r>
              <a:rPr lang="en-US" sz="1500" b="1" err="1"/>
              <a:t>suçun</a:t>
            </a:r>
            <a:r>
              <a:rPr lang="en-US" sz="1500" b="1"/>
              <a:t> </a:t>
            </a:r>
            <a:r>
              <a:rPr lang="en-US" sz="1500" b="1" err="1"/>
              <a:t>işlendiğini</a:t>
            </a:r>
            <a:r>
              <a:rPr lang="en-US" sz="1500" b="1"/>
              <a:t> </a:t>
            </a:r>
            <a:r>
              <a:rPr lang="en-US" sz="1500" b="1" err="1"/>
              <a:t>göreviyle</a:t>
            </a:r>
            <a:r>
              <a:rPr lang="en-US" sz="1500" b="1"/>
              <a:t> </a:t>
            </a:r>
            <a:r>
              <a:rPr lang="en-US" sz="1500" b="1" err="1"/>
              <a:t>bağlantılı</a:t>
            </a:r>
            <a:r>
              <a:rPr lang="en-US" sz="1500" b="1"/>
              <a:t> </a:t>
            </a:r>
            <a:r>
              <a:rPr lang="en-US" sz="1500" b="1" err="1"/>
              <a:t>olarak</a:t>
            </a:r>
            <a:r>
              <a:rPr lang="en-US" sz="1500" b="1"/>
              <a:t> </a:t>
            </a:r>
            <a:r>
              <a:rPr lang="en-US" sz="1500" b="1" err="1"/>
              <a:t>öğrenip</a:t>
            </a:r>
            <a:r>
              <a:rPr lang="en-US" sz="1500" b="1"/>
              <a:t> de </a:t>
            </a:r>
            <a:r>
              <a:rPr lang="en-US" sz="1500" b="1" err="1"/>
              <a:t>yetkili</a:t>
            </a:r>
            <a:r>
              <a:rPr lang="en-US" sz="1500" b="1"/>
              <a:t> </a:t>
            </a:r>
            <a:r>
              <a:rPr lang="en-US" sz="1500" b="1" err="1"/>
              <a:t>makamlara</a:t>
            </a:r>
            <a:r>
              <a:rPr lang="en-US" sz="1500" b="1"/>
              <a:t> </a:t>
            </a:r>
            <a:r>
              <a:rPr lang="en-US" sz="1500" b="1" err="1"/>
              <a:t>bildirimde</a:t>
            </a:r>
            <a:r>
              <a:rPr lang="en-US" sz="1500" b="1"/>
              <a:t> </a:t>
            </a:r>
            <a:r>
              <a:rPr lang="en-US" sz="1500" b="1" err="1"/>
              <a:t>bulunmayı</a:t>
            </a:r>
            <a:r>
              <a:rPr lang="en-US" sz="1500" b="1"/>
              <a:t> </a:t>
            </a:r>
            <a:r>
              <a:rPr lang="en-US" sz="1500" b="1" err="1"/>
              <a:t>ihmal</a:t>
            </a:r>
            <a:r>
              <a:rPr lang="en-US" sz="1500" b="1"/>
              <a:t> </a:t>
            </a:r>
            <a:r>
              <a:rPr lang="en-US" sz="1500" b="1" err="1"/>
              <a:t>eden</a:t>
            </a:r>
            <a:r>
              <a:rPr lang="en-US" sz="1500" b="1"/>
              <a:t> </a:t>
            </a:r>
            <a:r>
              <a:rPr lang="en-US" sz="1500" b="1" err="1"/>
              <a:t>veya</a:t>
            </a:r>
            <a:r>
              <a:rPr lang="en-US" sz="1500" b="1"/>
              <a:t> </a:t>
            </a:r>
            <a:r>
              <a:rPr lang="en-US" sz="1500" b="1" err="1"/>
              <a:t>bu</a:t>
            </a:r>
            <a:r>
              <a:rPr lang="en-US" sz="1500" b="1"/>
              <a:t> </a:t>
            </a:r>
            <a:r>
              <a:rPr lang="en-US" sz="1500" b="1" err="1"/>
              <a:t>hususta</a:t>
            </a:r>
            <a:r>
              <a:rPr lang="en-US" sz="1500" b="1"/>
              <a:t> </a:t>
            </a:r>
            <a:r>
              <a:rPr lang="en-US" sz="1500" b="1" err="1"/>
              <a:t>gecikme</a:t>
            </a:r>
            <a:r>
              <a:rPr lang="en-US" sz="1500" b="1"/>
              <a:t> </a:t>
            </a:r>
            <a:r>
              <a:rPr lang="en-US" sz="1500" b="1" err="1"/>
              <a:t>gösteren</a:t>
            </a:r>
            <a:r>
              <a:rPr lang="en-US" sz="1500" b="1"/>
              <a:t> </a:t>
            </a:r>
            <a:r>
              <a:rPr lang="en-US" sz="1500" b="1" err="1"/>
              <a:t>kamu</a:t>
            </a:r>
            <a:r>
              <a:rPr lang="en-US" sz="1500" b="1"/>
              <a:t> </a:t>
            </a:r>
            <a:r>
              <a:rPr lang="en-US" sz="1500" b="1" err="1"/>
              <a:t>görevlisi</a:t>
            </a:r>
            <a:r>
              <a:rPr lang="en-US" sz="1500" b="1"/>
              <a:t>, </a:t>
            </a:r>
            <a:r>
              <a:rPr lang="en-US" sz="1500" b="1" err="1"/>
              <a:t>altı</a:t>
            </a:r>
            <a:r>
              <a:rPr lang="en-US" sz="1500" b="1"/>
              <a:t> </a:t>
            </a:r>
            <a:r>
              <a:rPr lang="en-US" sz="1500" b="1" err="1"/>
              <a:t>aydan</a:t>
            </a:r>
            <a:r>
              <a:rPr lang="en-US" sz="1500" b="1"/>
              <a:t> </a:t>
            </a:r>
            <a:r>
              <a:rPr lang="en-US" sz="1500" b="1" err="1"/>
              <a:t>iki</a:t>
            </a:r>
            <a:r>
              <a:rPr lang="en-US" sz="1500" b="1"/>
              <a:t> </a:t>
            </a:r>
            <a:r>
              <a:rPr lang="en-US" sz="1500" b="1" err="1"/>
              <a:t>yıla</a:t>
            </a:r>
            <a:r>
              <a:rPr lang="en-US" sz="1500" b="1"/>
              <a:t> </a:t>
            </a:r>
            <a:r>
              <a:rPr lang="en-US" sz="1500" b="1" err="1"/>
              <a:t>kadar</a:t>
            </a:r>
            <a:r>
              <a:rPr lang="en-US" sz="1500" b="1"/>
              <a:t> </a:t>
            </a:r>
            <a:r>
              <a:rPr lang="en-US" sz="1500" b="1" err="1"/>
              <a:t>hapis</a:t>
            </a:r>
            <a:r>
              <a:rPr lang="en-US" sz="1500" b="1"/>
              <a:t> </a:t>
            </a:r>
            <a:r>
              <a:rPr lang="en-US" sz="1500" b="1" err="1"/>
              <a:t>cezası</a:t>
            </a:r>
            <a:r>
              <a:rPr lang="en-US" sz="1500" b="1"/>
              <a:t> </a:t>
            </a:r>
            <a:r>
              <a:rPr lang="en-US" sz="1500" b="1" err="1"/>
              <a:t>ile</a:t>
            </a:r>
            <a:r>
              <a:rPr lang="en-US" sz="1500" b="1"/>
              <a:t> </a:t>
            </a:r>
            <a:r>
              <a:rPr lang="en-US" sz="1500" b="1" err="1"/>
              <a:t>cezalandırılır</a:t>
            </a:r>
            <a:r>
              <a:rPr lang="en-US" sz="1500" b="1"/>
              <a:t>.</a:t>
            </a:r>
            <a:endParaRPr lang="tr-TR" sz="1500" b="1"/>
          </a:p>
          <a:p>
            <a:pPr marL="0" indent="0">
              <a:lnSpc>
                <a:spcPct val="90000"/>
              </a:lnSpc>
              <a:buNone/>
            </a:pPr>
            <a:endParaRPr lang="tr-TR" sz="1500"/>
          </a:p>
          <a:p>
            <a:pPr marL="0" indent="0">
              <a:lnSpc>
                <a:spcPct val="90000"/>
              </a:lnSpc>
              <a:buNone/>
            </a:pPr>
            <a:r>
              <a:rPr lang="tr-TR" sz="1500"/>
              <a:t>İhbar sadece idare veya Psikolojik danışman tarafından yapılmaz. Karşılaşan herkes anında ihbar etmekle yükümlüdür aksi halde suçludur.</a:t>
            </a:r>
          </a:p>
        </p:txBody>
      </p:sp>
    </p:spTree>
    <p:extLst>
      <p:ext uri="{BB962C8B-B14F-4D97-AF65-F5344CB8AC3E}">
        <p14:creationId xmlns:p14="http://schemas.microsoft.com/office/powerpoint/2010/main" val="124377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İHBAR SÜRECİ VE TUTUM </a:t>
            </a:r>
          </a:p>
        </p:txBody>
      </p:sp>
      <p:sp>
        <p:nvSpPr>
          <p:cNvPr id="3" name="İçerik Yer Tutucusu 2"/>
          <p:cNvSpPr>
            <a:spLocks noGrp="1"/>
          </p:cNvSpPr>
          <p:nvPr>
            <p:ph sz="quarter" idx="13"/>
          </p:nvPr>
        </p:nvSpPr>
        <p:spPr>
          <a:xfrm>
            <a:off x="676655" y="2679192"/>
            <a:ext cx="3822192" cy="3447288"/>
          </a:xfrm>
        </p:spPr>
        <p:txBody>
          <a:bodyPr>
            <a:normAutofit/>
          </a:bodyPr>
          <a:lstStyle/>
          <a:p>
            <a:pPr fontAlgn="base">
              <a:lnSpc>
                <a:spcPct val="90000"/>
              </a:lnSpc>
            </a:pPr>
            <a:r>
              <a:rPr lang="tr-TR" sz="1500" b="1"/>
              <a:t>Suç </a:t>
            </a:r>
            <a:r>
              <a:rPr lang="en-US" sz="1500" b="1" err="1"/>
              <a:t>istismar</a:t>
            </a:r>
            <a:r>
              <a:rPr lang="en-US" sz="1500" b="1"/>
              <a:t> </a:t>
            </a:r>
            <a:r>
              <a:rPr lang="en-US" sz="1500" b="1" err="1"/>
              <a:t>durumlarında</a:t>
            </a:r>
            <a:r>
              <a:rPr lang="en-US" sz="1500" b="1"/>
              <a:t> </a:t>
            </a:r>
            <a:r>
              <a:rPr lang="en-US" sz="1500" b="1" err="1"/>
              <a:t>çocuğun</a:t>
            </a:r>
            <a:r>
              <a:rPr lang="en-US" sz="1500" b="1"/>
              <a:t> </a:t>
            </a:r>
            <a:r>
              <a:rPr lang="en-US" sz="1500" b="1" err="1"/>
              <a:t>beyanının</a:t>
            </a:r>
            <a:r>
              <a:rPr lang="en-US" sz="1500" b="1"/>
              <a:t> </a:t>
            </a:r>
            <a:r>
              <a:rPr lang="en-US" sz="1500" b="1" err="1"/>
              <a:t>doğruluğu</a:t>
            </a:r>
            <a:r>
              <a:rPr lang="en-US" sz="1500" b="1"/>
              <a:t> </a:t>
            </a:r>
            <a:r>
              <a:rPr lang="en-US" sz="1500" b="1" err="1"/>
              <a:t>sorgulanmadan</a:t>
            </a:r>
            <a:r>
              <a:rPr lang="en-US" sz="1500" b="1"/>
              <a:t>, </a:t>
            </a:r>
            <a:r>
              <a:rPr lang="en-US" sz="1500" b="1" err="1"/>
              <a:t>beyanı</a:t>
            </a:r>
            <a:r>
              <a:rPr lang="en-US" sz="1500" b="1"/>
              <a:t> </a:t>
            </a:r>
            <a:r>
              <a:rPr lang="en-US" sz="1500" b="1" err="1"/>
              <a:t>esas</a:t>
            </a:r>
            <a:r>
              <a:rPr lang="en-US" sz="1500" b="1"/>
              <a:t> </a:t>
            </a:r>
            <a:r>
              <a:rPr lang="en-US" sz="1500" b="1" err="1"/>
              <a:t>kabul</a:t>
            </a:r>
            <a:r>
              <a:rPr lang="en-US" sz="1500" b="1"/>
              <a:t> </a:t>
            </a:r>
            <a:r>
              <a:rPr lang="en-US" sz="1500" b="1" err="1"/>
              <a:t>edilerek</a:t>
            </a:r>
            <a:r>
              <a:rPr lang="en-US" sz="1500" b="1"/>
              <a:t> </a:t>
            </a:r>
            <a:r>
              <a:rPr lang="en-US" sz="1500" b="1" err="1"/>
              <a:t>süreç</a:t>
            </a:r>
            <a:r>
              <a:rPr lang="en-US" sz="1500" b="1"/>
              <a:t> </a:t>
            </a:r>
            <a:r>
              <a:rPr lang="en-US" sz="1500" b="1" err="1"/>
              <a:t>yürütülür</a:t>
            </a:r>
            <a:r>
              <a:rPr lang="en-US" sz="1500" b="1"/>
              <a:t>.</a:t>
            </a:r>
            <a:endParaRPr lang="tr-TR" sz="1500" b="1"/>
          </a:p>
          <a:p>
            <a:pPr fontAlgn="base">
              <a:lnSpc>
                <a:spcPct val="90000"/>
              </a:lnSpc>
            </a:pPr>
            <a:endParaRPr lang="tr-TR" sz="1500" b="1"/>
          </a:p>
          <a:p>
            <a:pPr fontAlgn="base">
              <a:lnSpc>
                <a:spcPct val="90000"/>
              </a:lnSpc>
            </a:pPr>
            <a:r>
              <a:rPr lang="en-US" sz="1500" b="1"/>
              <a:t> </a:t>
            </a:r>
            <a:r>
              <a:rPr lang="en-US" sz="1500" b="1" err="1"/>
              <a:t>Görüşme</a:t>
            </a:r>
            <a:r>
              <a:rPr lang="en-US" sz="1500" b="1"/>
              <a:t> </a:t>
            </a:r>
            <a:r>
              <a:rPr lang="en-US" sz="1500" b="1" err="1"/>
              <a:t>yapan</a:t>
            </a:r>
            <a:r>
              <a:rPr lang="en-US" sz="1500" b="1"/>
              <a:t> </a:t>
            </a:r>
            <a:r>
              <a:rPr lang="en-US" sz="1500" b="1" err="1"/>
              <a:t>kişi</a:t>
            </a:r>
            <a:r>
              <a:rPr lang="en-US" sz="1500" b="1"/>
              <a:t> </a:t>
            </a:r>
            <a:r>
              <a:rPr lang="en-US" sz="1500" b="1" err="1"/>
              <a:t>çocuğun</a:t>
            </a:r>
            <a:r>
              <a:rPr lang="en-US" sz="1500" b="1"/>
              <a:t> </a:t>
            </a:r>
            <a:r>
              <a:rPr lang="en-US" sz="1500" b="1" err="1"/>
              <a:t>anlatımı</a:t>
            </a:r>
            <a:r>
              <a:rPr lang="en-US" sz="1500" b="1"/>
              <a:t> </a:t>
            </a:r>
            <a:r>
              <a:rPr lang="en-US" sz="1500" b="1" err="1"/>
              <a:t>sırasında</a:t>
            </a:r>
            <a:r>
              <a:rPr lang="en-US" sz="1500" b="1"/>
              <a:t> </a:t>
            </a:r>
            <a:r>
              <a:rPr lang="en-US" sz="1500" b="1" err="1"/>
              <a:t>olaya</a:t>
            </a:r>
            <a:r>
              <a:rPr lang="en-US" sz="1500" b="1"/>
              <a:t> </a:t>
            </a:r>
            <a:r>
              <a:rPr lang="en-US" sz="1500" b="1" err="1"/>
              <a:t>ilişkin</a:t>
            </a:r>
            <a:r>
              <a:rPr lang="en-US" sz="1500" b="1"/>
              <a:t> </a:t>
            </a:r>
            <a:r>
              <a:rPr lang="en-US" sz="1500" b="1" err="1"/>
              <a:t>meraklı</a:t>
            </a:r>
            <a:r>
              <a:rPr lang="en-US" sz="1500" b="1"/>
              <a:t> </a:t>
            </a:r>
            <a:r>
              <a:rPr lang="en-US" sz="1500" b="1" err="1"/>
              <a:t>bir</a:t>
            </a:r>
            <a:r>
              <a:rPr lang="en-US" sz="1500" b="1"/>
              <a:t> </a:t>
            </a:r>
            <a:r>
              <a:rPr lang="en-US" sz="1500" b="1" err="1"/>
              <a:t>tutum</a:t>
            </a:r>
            <a:r>
              <a:rPr lang="en-US" sz="1500" b="1"/>
              <a:t> </a:t>
            </a:r>
            <a:r>
              <a:rPr lang="en-US" sz="1500" b="1" err="1"/>
              <a:t>içinde</a:t>
            </a:r>
            <a:r>
              <a:rPr lang="en-US" sz="1500" b="1"/>
              <a:t> </a:t>
            </a:r>
            <a:r>
              <a:rPr lang="en-US" sz="1500" b="1" err="1"/>
              <a:t>detayları</a:t>
            </a:r>
            <a:r>
              <a:rPr lang="en-US" sz="1500" b="1"/>
              <a:t> </a:t>
            </a:r>
            <a:r>
              <a:rPr lang="en-US" sz="1500" b="1" err="1"/>
              <a:t>öğrenmeye</a:t>
            </a:r>
            <a:r>
              <a:rPr lang="en-US" sz="1500" b="1"/>
              <a:t> </a:t>
            </a:r>
            <a:r>
              <a:rPr lang="en-US" sz="1500" b="1" err="1"/>
              <a:t>çalışmaz</a:t>
            </a:r>
            <a:r>
              <a:rPr lang="en-US" sz="1500" b="1"/>
              <a:t>, </a:t>
            </a:r>
            <a:r>
              <a:rPr lang="en-US" sz="1500" b="1" err="1"/>
              <a:t>hayret</a:t>
            </a:r>
            <a:r>
              <a:rPr lang="en-US" sz="1500" b="1"/>
              <a:t>, </a:t>
            </a:r>
            <a:r>
              <a:rPr lang="en-US" sz="1500" b="1" err="1"/>
              <a:t>üzüntü</a:t>
            </a:r>
            <a:r>
              <a:rPr lang="en-US" sz="1500" b="1"/>
              <a:t>, </a:t>
            </a:r>
            <a:r>
              <a:rPr lang="en-US" sz="1500" b="1" err="1"/>
              <a:t>öfke</a:t>
            </a:r>
            <a:r>
              <a:rPr lang="en-US" sz="1500" b="1"/>
              <a:t> </a:t>
            </a:r>
            <a:r>
              <a:rPr lang="en-US" sz="1500" b="1" err="1"/>
              <a:t>gibi</a:t>
            </a:r>
            <a:r>
              <a:rPr lang="en-US" sz="1500" b="1"/>
              <a:t> </a:t>
            </a:r>
            <a:r>
              <a:rPr lang="en-US" sz="1500" b="1" err="1"/>
              <a:t>duygusal</a:t>
            </a:r>
            <a:r>
              <a:rPr lang="en-US" sz="1500" b="1"/>
              <a:t> </a:t>
            </a:r>
            <a:r>
              <a:rPr lang="en-US" sz="1500" b="1" err="1"/>
              <a:t>tepkiler</a:t>
            </a:r>
            <a:r>
              <a:rPr lang="en-US" sz="1500" b="1"/>
              <a:t> </a:t>
            </a:r>
            <a:r>
              <a:rPr lang="en-US" sz="1500" b="1" err="1"/>
              <a:t>göstermez</a:t>
            </a:r>
            <a:r>
              <a:rPr lang="en-US" sz="1500" b="1"/>
              <a:t>.</a:t>
            </a:r>
            <a:r>
              <a:rPr lang="tr-TR" sz="1500" b="1"/>
              <a:t> </a:t>
            </a:r>
          </a:p>
          <a:p>
            <a:pPr fontAlgn="base">
              <a:lnSpc>
                <a:spcPct val="90000"/>
              </a:lnSpc>
            </a:pPr>
            <a:endParaRPr lang="tr-TR" sz="1500" b="1"/>
          </a:p>
          <a:p>
            <a:pPr fontAlgn="base">
              <a:lnSpc>
                <a:spcPct val="90000"/>
              </a:lnSpc>
            </a:pPr>
            <a:r>
              <a:rPr lang="tr-TR" sz="1500" b="1"/>
              <a:t>Uygulanacak süreç ve gerekçeleri uygun </a:t>
            </a:r>
            <a:r>
              <a:rPr lang="tr-TR" sz="1500" b="1" err="1"/>
              <a:t>terapötik</a:t>
            </a:r>
            <a:r>
              <a:rPr lang="tr-TR" sz="1500" b="1"/>
              <a:t> ve </a:t>
            </a:r>
            <a:r>
              <a:rPr lang="tr-TR" sz="1500" b="1" err="1"/>
              <a:t>empatik</a:t>
            </a:r>
            <a:r>
              <a:rPr lang="tr-TR" sz="1500" b="1"/>
              <a:t> ilişki kurularak anlatılır.</a:t>
            </a:r>
          </a:p>
        </p:txBody>
      </p:sp>
      <p:pic>
        <p:nvPicPr>
          <p:cNvPr id="4" name="Resim 3" descr="logo, metin, simge, sembol, ticari marka içeren bir resim&#10;&#10;Açıklama otomatik olarak oluşturuldu">
            <a:extLst>
              <a:ext uri="{FF2B5EF4-FFF2-40B4-BE49-F238E27FC236}">
                <a16:creationId xmlns:a16="http://schemas.microsoft.com/office/drawing/2014/main" id="{8085D4E0-F3DB-B38B-D907-441280F99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247125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BİLDİRİLECEK BİRİMLER</a:t>
            </a:r>
          </a:p>
        </p:txBody>
      </p:sp>
      <p:pic>
        <p:nvPicPr>
          <p:cNvPr id="5" name="Resim 4" descr="logo, metin, simge, sembol, ticari marka içeren bir resim&#10;&#10;Açıklama otomatik olarak oluşturuldu">
            <a:extLst>
              <a:ext uri="{FF2B5EF4-FFF2-40B4-BE49-F238E27FC236}">
                <a16:creationId xmlns:a16="http://schemas.microsoft.com/office/drawing/2014/main" id="{45A8C711-45D7-C2B6-774F-713E9DC09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3" name="İçerik Yer Tutucusu 2"/>
          <p:cNvSpPr>
            <a:spLocks noGrp="1"/>
          </p:cNvSpPr>
          <p:nvPr>
            <p:ph sz="quarter" idx="14"/>
          </p:nvPr>
        </p:nvSpPr>
        <p:spPr>
          <a:xfrm>
            <a:off x="4645152" y="2679192"/>
            <a:ext cx="3822192" cy="3447288"/>
          </a:xfrm>
        </p:spPr>
        <p:txBody>
          <a:bodyPr>
            <a:normAutofit/>
          </a:bodyPr>
          <a:lstStyle/>
          <a:p>
            <a:pPr>
              <a:lnSpc>
                <a:spcPct val="90000"/>
              </a:lnSpc>
            </a:pPr>
            <a:r>
              <a:rPr lang="tr-TR" sz="2000"/>
              <a:t> İlgili okulları</a:t>
            </a:r>
          </a:p>
          <a:p>
            <a:pPr>
              <a:lnSpc>
                <a:spcPct val="90000"/>
              </a:lnSpc>
            </a:pPr>
            <a:r>
              <a:rPr lang="tr-TR" sz="2000"/>
              <a:t> Polis merkezleri,</a:t>
            </a:r>
          </a:p>
          <a:p>
            <a:pPr>
              <a:lnSpc>
                <a:spcPct val="90000"/>
              </a:lnSpc>
            </a:pPr>
            <a:r>
              <a:rPr lang="tr-TR" sz="2000"/>
              <a:t> jandarma karakolları</a:t>
            </a:r>
          </a:p>
          <a:p>
            <a:pPr>
              <a:lnSpc>
                <a:spcPct val="90000"/>
              </a:lnSpc>
            </a:pPr>
            <a:r>
              <a:rPr lang="tr-TR" sz="2000"/>
              <a:t> Sağlık kuruluşları</a:t>
            </a:r>
          </a:p>
          <a:p>
            <a:pPr>
              <a:lnSpc>
                <a:spcPct val="90000"/>
              </a:lnSpc>
            </a:pPr>
            <a:r>
              <a:rPr lang="tr-TR" sz="2000"/>
              <a:t> Cumhuriyet Savcılığı</a:t>
            </a:r>
          </a:p>
          <a:p>
            <a:pPr>
              <a:lnSpc>
                <a:spcPct val="90000"/>
              </a:lnSpc>
            </a:pPr>
            <a:r>
              <a:rPr lang="tr-TR" sz="2000"/>
              <a:t>  Aile ve Sosyal Politikalar Bakanlığı İl Müdürlükleri </a:t>
            </a:r>
          </a:p>
          <a:p>
            <a:pPr>
              <a:lnSpc>
                <a:spcPct val="90000"/>
              </a:lnSpc>
            </a:pPr>
            <a:r>
              <a:rPr lang="tr-TR" sz="2000"/>
              <a:t> Alo 183 (Aile, Kadın, Çocuk ve Özürlü Sosyal Hizmet Danışma Hattı) *</a:t>
            </a:r>
          </a:p>
        </p:txBody>
      </p:sp>
    </p:spTree>
    <p:extLst>
      <p:ext uri="{BB962C8B-B14F-4D97-AF65-F5344CB8AC3E}">
        <p14:creationId xmlns:p14="http://schemas.microsoft.com/office/powerpoint/2010/main" val="293508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a:lnSpc>
                <a:spcPct val="90000"/>
              </a:lnSpc>
            </a:pPr>
            <a:r>
              <a:rPr lang="tr-TR" sz="4100"/>
              <a:t>       Okul Yönetimi ve suçu fark eden görevlinin yapacağı işlemler.</a:t>
            </a:r>
          </a:p>
        </p:txBody>
      </p:sp>
      <p:sp>
        <p:nvSpPr>
          <p:cNvPr id="3" name="İçerik Yer Tutucusu 2"/>
          <p:cNvSpPr>
            <a:spLocks noGrp="1"/>
          </p:cNvSpPr>
          <p:nvPr>
            <p:ph sz="quarter" idx="13"/>
          </p:nvPr>
        </p:nvSpPr>
        <p:spPr>
          <a:xfrm>
            <a:off x="676655" y="2679192"/>
            <a:ext cx="3822192" cy="3447288"/>
          </a:xfrm>
        </p:spPr>
        <p:txBody>
          <a:bodyPr>
            <a:normAutofit/>
          </a:bodyPr>
          <a:lstStyle/>
          <a:p>
            <a:pPr fontAlgn="base">
              <a:lnSpc>
                <a:spcPct val="90000"/>
              </a:lnSpc>
            </a:pPr>
            <a:r>
              <a:rPr lang="en-US" sz="1100" err="1"/>
              <a:t>Çocuğun</a:t>
            </a:r>
            <a:r>
              <a:rPr lang="en-US" sz="1100"/>
              <a:t> </a:t>
            </a:r>
            <a:r>
              <a:rPr lang="en-US" sz="1100" err="1"/>
              <a:t>beyanını</a:t>
            </a:r>
            <a:r>
              <a:rPr lang="en-US" sz="1100"/>
              <a:t> </a:t>
            </a:r>
            <a:r>
              <a:rPr lang="en-US" sz="1100" err="1"/>
              <a:t>tutanak</a:t>
            </a:r>
            <a:r>
              <a:rPr lang="en-US" sz="1100"/>
              <a:t> </a:t>
            </a:r>
            <a:r>
              <a:rPr lang="en-US" sz="1100" err="1"/>
              <a:t>altına</a:t>
            </a:r>
            <a:r>
              <a:rPr lang="en-US" sz="1100"/>
              <a:t> </a:t>
            </a:r>
            <a:r>
              <a:rPr lang="en-US" sz="1100" err="1"/>
              <a:t>alır</a:t>
            </a:r>
            <a:r>
              <a:rPr lang="en-US" sz="1100"/>
              <a:t>.</a:t>
            </a:r>
            <a:endParaRPr lang="tr-TR" sz="1100"/>
          </a:p>
          <a:p>
            <a:pPr marL="0" indent="0" fontAlgn="base">
              <a:lnSpc>
                <a:spcPct val="90000"/>
              </a:lnSpc>
              <a:buNone/>
            </a:pPr>
            <a:endParaRPr lang="tr-TR" sz="1100"/>
          </a:p>
          <a:p>
            <a:pPr fontAlgn="base">
              <a:lnSpc>
                <a:spcPct val="90000"/>
              </a:lnSpc>
            </a:pPr>
            <a:r>
              <a:rPr lang="en-US" sz="1100" b="1"/>
              <a:t> </a:t>
            </a:r>
            <a:r>
              <a:rPr lang="en-US" sz="1100" err="1"/>
              <a:t>Türk</a:t>
            </a:r>
            <a:r>
              <a:rPr lang="en-US" sz="1100"/>
              <a:t> </a:t>
            </a:r>
            <a:r>
              <a:rPr lang="en-US" sz="1100" err="1"/>
              <a:t>Ceza</a:t>
            </a:r>
            <a:r>
              <a:rPr lang="en-US" sz="1100"/>
              <a:t> </a:t>
            </a:r>
            <a:r>
              <a:rPr lang="en-US" sz="1100" err="1"/>
              <a:t>Kanununun</a:t>
            </a:r>
            <a:r>
              <a:rPr lang="en-US" sz="1100"/>
              <a:t> 279. </a:t>
            </a:r>
            <a:r>
              <a:rPr lang="en-US" sz="1100" err="1"/>
              <a:t>maddesi</a:t>
            </a:r>
            <a:r>
              <a:rPr lang="en-US" sz="1100"/>
              <a:t> </a:t>
            </a:r>
            <a:r>
              <a:rPr lang="en-US" sz="1100" err="1"/>
              <a:t>gereğince</a:t>
            </a:r>
            <a:r>
              <a:rPr lang="en-US" sz="1100"/>
              <a:t> </a:t>
            </a:r>
            <a:r>
              <a:rPr lang="en-US" sz="1100" err="1"/>
              <a:t>bildirimler</a:t>
            </a:r>
            <a:r>
              <a:rPr lang="en-US" sz="1100"/>
              <a:t> </a:t>
            </a:r>
            <a:r>
              <a:rPr lang="en-US" sz="1100" err="1"/>
              <a:t>adli</a:t>
            </a:r>
            <a:r>
              <a:rPr lang="en-US" sz="1100"/>
              <a:t> </a:t>
            </a:r>
            <a:r>
              <a:rPr lang="en-US" sz="1100" err="1"/>
              <a:t>ve</a:t>
            </a:r>
            <a:r>
              <a:rPr lang="en-US" sz="1100"/>
              <a:t> </a:t>
            </a:r>
            <a:r>
              <a:rPr lang="en-US" sz="1100" err="1"/>
              <a:t>kolluk</a:t>
            </a:r>
            <a:r>
              <a:rPr lang="en-US" sz="1100"/>
              <a:t> </a:t>
            </a:r>
            <a:r>
              <a:rPr lang="en-US" sz="1100" err="1"/>
              <a:t>birimlerine</a:t>
            </a:r>
            <a:r>
              <a:rPr lang="en-US" sz="1100"/>
              <a:t> </a:t>
            </a:r>
            <a:r>
              <a:rPr lang="en-US" sz="1100" err="1"/>
              <a:t>ivedi</a:t>
            </a:r>
            <a:r>
              <a:rPr lang="en-US" sz="1100"/>
              <a:t> </a:t>
            </a:r>
            <a:r>
              <a:rPr lang="en-US" sz="1100" err="1"/>
              <a:t>bir</a:t>
            </a:r>
            <a:r>
              <a:rPr lang="en-US" sz="1100"/>
              <a:t> </a:t>
            </a:r>
            <a:r>
              <a:rPr lang="en-US" sz="1100" err="1"/>
              <a:t>şekilde</a:t>
            </a:r>
            <a:r>
              <a:rPr lang="en-US" sz="1100"/>
              <a:t> </a:t>
            </a:r>
            <a:r>
              <a:rPr lang="en-US" sz="1100" err="1"/>
              <a:t>yüz</a:t>
            </a:r>
            <a:r>
              <a:rPr lang="en-US" sz="1100"/>
              <a:t> </a:t>
            </a:r>
            <a:r>
              <a:rPr lang="en-US" sz="1100" err="1"/>
              <a:t>yüze</a:t>
            </a:r>
            <a:r>
              <a:rPr lang="en-US" sz="1100"/>
              <a:t> </a:t>
            </a:r>
            <a:r>
              <a:rPr lang="en-US" sz="1100" err="1"/>
              <a:t>ya</a:t>
            </a:r>
            <a:r>
              <a:rPr lang="en-US" sz="1100"/>
              <a:t> da </a:t>
            </a:r>
            <a:r>
              <a:rPr lang="en-US" sz="1100" err="1"/>
              <a:t>telefon</a:t>
            </a:r>
            <a:r>
              <a:rPr lang="en-US" sz="1100"/>
              <a:t> </a:t>
            </a:r>
            <a:r>
              <a:rPr lang="en-US" sz="1100" err="1"/>
              <a:t>yoluyla</a:t>
            </a:r>
            <a:r>
              <a:rPr lang="en-US" sz="1100"/>
              <a:t> </a:t>
            </a:r>
            <a:r>
              <a:rPr lang="en-US" sz="1100" err="1"/>
              <a:t>yapılır</a:t>
            </a:r>
            <a:r>
              <a:rPr lang="en-US" sz="1100"/>
              <a:t>.</a:t>
            </a:r>
            <a:r>
              <a:rPr lang="tr-TR" sz="1100"/>
              <a:t> (Tutanak altına alınır.)</a:t>
            </a:r>
          </a:p>
          <a:p>
            <a:pPr fontAlgn="base">
              <a:lnSpc>
                <a:spcPct val="90000"/>
              </a:lnSpc>
            </a:pPr>
            <a:endParaRPr lang="tr-TR" sz="1100"/>
          </a:p>
          <a:p>
            <a:pPr fontAlgn="base">
              <a:lnSpc>
                <a:spcPct val="90000"/>
              </a:lnSpc>
            </a:pPr>
            <a:r>
              <a:rPr lang="tr-TR" sz="1100"/>
              <a:t>İhbar,  hiyerarşi gözetilmeden bireysel yapılabilir.</a:t>
            </a:r>
          </a:p>
          <a:p>
            <a:pPr marL="0" indent="0" fontAlgn="base">
              <a:lnSpc>
                <a:spcPct val="90000"/>
              </a:lnSpc>
              <a:buNone/>
            </a:pPr>
            <a:r>
              <a:rPr lang="tr-TR" sz="1100"/>
              <a:t>ancak kurumsal yapılması ihbar eden kişiyi korumak adına önemlidir.</a:t>
            </a:r>
          </a:p>
          <a:p>
            <a:pPr marL="0" indent="0" fontAlgn="base">
              <a:lnSpc>
                <a:spcPct val="90000"/>
              </a:lnSpc>
              <a:buNone/>
            </a:pPr>
            <a:endParaRPr lang="tr-TR" sz="1100"/>
          </a:p>
          <a:p>
            <a:pPr fontAlgn="base">
              <a:lnSpc>
                <a:spcPct val="90000"/>
              </a:lnSpc>
            </a:pPr>
            <a:r>
              <a:rPr lang="en-US" sz="1100" err="1"/>
              <a:t>Bildirim</a:t>
            </a:r>
            <a:r>
              <a:rPr lang="en-US" sz="1100"/>
              <a:t> </a:t>
            </a:r>
            <a:r>
              <a:rPr lang="en-US" sz="1100" err="1"/>
              <a:t>sürecinde</a:t>
            </a:r>
            <a:r>
              <a:rPr lang="en-US" sz="1100"/>
              <a:t> </a:t>
            </a:r>
            <a:r>
              <a:rPr lang="en-US" sz="1100" err="1"/>
              <a:t>ailenin</a:t>
            </a:r>
            <a:r>
              <a:rPr lang="en-US" sz="1100"/>
              <a:t> </a:t>
            </a:r>
            <a:r>
              <a:rPr lang="en-US" sz="1100" err="1"/>
              <a:t>onayı</a:t>
            </a:r>
            <a:r>
              <a:rPr lang="en-US" sz="1100"/>
              <a:t> </a:t>
            </a:r>
            <a:r>
              <a:rPr lang="en-US" sz="1100" err="1"/>
              <a:t>aranmaz</a:t>
            </a:r>
            <a:r>
              <a:rPr lang="en-US" sz="1100"/>
              <a:t>.</a:t>
            </a:r>
            <a:r>
              <a:rPr lang="tr-TR" sz="1100">
                <a:effectLst/>
              </a:rPr>
              <a:t> (Bilgi verilir)</a:t>
            </a:r>
          </a:p>
          <a:p>
            <a:pPr marL="0" indent="0" fontAlgn="base">
              <a:lnSpc>
                <a:spcPct val="90000"/>
              </a:lnSpc>
              <a:buNone/>
            </a:pPr>
            <a:endParaRPr lang="tr-TR" sz="1100">
              <a:effectLst/>
            </a:endParaRPr>
          </a:p>
          <a:p>
            <a:pPr fontAlgn="base">
              <a:lnSpc>
                <a:spcPct val="90000"/>
              </a:lnSpc>
            </a:pPr>
            <a:r>
              <a:rPr lang="en-US" sz="1100" err="1"/>
              <a:t>Bildirim</a:t>
            </a:r>
            <a:r>
              <a:rPr lang="en-US" sz="1100"/>
              <a:t> </a:t>
            </a:r>
            <a:r>
              <a:rPr lang="en-US" sz="1100" err="1"/>
              <a:t>sonrası</a:t>
            </a:r>
            <a:r>
              <a:rPr lang="en-US" sz="1100"/>
              <a:t> </a:t>
            </a:r>
            <a:r>
              <a:rPr lang="en-US" sz="1100" err="1"/>
              <a:t>süreçler</a:t>
            </a:r>
            <a:r>
              <a:rPr lang="en-US" sz="1100"/>
              <a:t> </a:t>
            </a:r>
            <a:r>
              <a:rPr lang="en-US" sz="1100" err="1"/>
              <a:t>hakkında</a:t>
            </a:r>
            <a:r>
              <a:rPr lang="en-US" sz="1100"/>
              <a:t> </a:t>
            </a:r>
            <a:r>
              <a:rPr lang="en-US" sz="1100" err="1"/>
              <a:t>çocuk</a:t>
            </a:r>
            <a:r>
              <a:rPr lang="en-US" sz="1100"/>
              <a:t> </a:t>
            </a:r>
            <a:r>
              <a:rPr lang="en-US" sz="1100" err="1"/>
              <a:t>bilgilendirilir</a:t>
            </a:r>
            <a:r>
              <a:rPr lang="en-US" sz="1100"/>
              <a:t>.</a:t>
            </a:r>
            <a:r>
              <a:rPr lang="tr-TR" sz="1100"/>
              <a:t> (</a:t>
            </a:r>
            <a:r>
              <a:rPr lang="tr-TR" sz="1100" err="1"/>
              <a:t>Psiko</a:t>
            </a:r>
            <a:r>
              <a:rPr lang="tr-TR" sz="1100"/>
              <a:t>-sosyal destek verilir)</a:t>
            </a:r>
          </a:p>
        </p:txBody>
      </p:sp>
      <p:pic>
        <p:nvPicPr>
          <p:cNvPr id="5" name="Resim 4" descr="logo, metin, simge, sembol, ticari marka içeren bir resim&#10;&#10;Açıklama otomatik olarak oluşturuldu">
            <a:extLst>
              <a:ext uri="{FF2B5EF4-FFF2-40B4-BE49-F238E27FC236}">
                <a16:creationId xmlns:a16="http://schemas.microsoft.com/office/drawing/2014/main" id="{B70BCDFA-3AF2-2B54-AEE7-3A3CB4343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29597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KURUM SORUMLULUĞU</a:t>
            </a:r>
          </a:p>
        </p:txBody>
      </p:sp>
      <p:pic>
        <p:nvPicPr>
          <p:cNvPr id="5" name="Resim 4" descr="logo, metin, simge, sembol, ticari marka içeren bir resim&#10;&#10;Açıklama otomatik olarak oluşturuldu">
            <a:extLst>
              <a:ext uri="{FF2B5EF4-FFF2-40B4-BE49-F238E27FC236}">
                <a16:creationId xmlns:a16="http://schemas.microsoft.com/office/drawing/2014/main" id="{E183AE12-450B-30F5-D511-6B56B3DFEA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3" name="İçerik Yer Tutucusu 2"/>
          <p:cNvSpPr>
            <a:spLocks noGrp="1"/>
          </p:cNvSpPr>
          <p:nvPr>
            <p:ph sz="quarter" idx="14"/>
          </p:nvPr>
        </p:nvSpPr>
        <p:spPr>
          <a:xfrm>
            <a:off x="4645152" y="2679192"/>
            <a:ext cx="3822192" cy="3447288"/>
          </a:xfrm>
        </p:spPr>
        <p:txBody>
          <a:bodyPr>
            <a:normAutofit/>
          </a:bodyPr>
          <a:lstStyle/>
          <a:p>
            <a:pPr marL="0" indent="0">
              <a:lnSpc>
                <a:spcPct val="90000"/>
              </a:lnSpc>
              <a:buNone/>
            </a:pPr>
            <a:r>
              <a:rPr lang="tr-TR" sz="1100" b="1" dirty="0"/>
              <a:t>            Suç ilgili personel tarafından tutanak ile bildirildiğinde;</a:t>
            </a:r>
          </a:p>
          <a:p>
            <a:pPr marL="0" indent="0">
              <a:lnSpc>
                <a:spcPct val="90000"/>
              </a:lnSpc>
              <a:buNone/>
            </a:pPr>
            <a:endParaRPr lang="tr-TR" sz="1100" dirty="0"/>
          </a:p>
          <a:p>
            <a:pPr marL="0" indent="0">
              <a:lnSpc>
                <a:spcPct val="90000"/>
              </a:lnSpc>
              <a:buNone/>
            </a:pPr>
            <a:r>
              <a:rPr lang="tr-TR" sz="1200" dirty="0"/>
              <a:t>KURUM MÜDÜRÜ;</a:t>
            </a:r>
          </a:p>
          <a:p>
            <a:pPr marL="0" indent="0">
              <a:lnSpc>
                <a:spcPct val="90000"/>
              </a:lnSpc>
              <a:buNone/>
            </a:pPr>
            <a:r>
              <a:rPr lang="tr-TR" sz="1200" dirty="0"/>
              <a:t>Sorgulamadan ,doğruluğunu araştırmadan ,çocukla uygun değilse görüşmeden Çocuk istismar merkezi veya savcı aranır. </a:t>
            </a:r>
          </a:p>
          <a:p>
            <a:pPr marL="0" indent="0">
              <a:lnSpc>
                <a:spcPct val="90000"/>
              </a:lnSpc>
              <a:buNone/>
            </a:pPr>
            <a:endParaRPr lang="tr-TR" sz="1200" dirty="0"/>
          </a:p>
          <a:p>
            <a:pPr marL="0" indent="0">
              <a:lnSpc>
                <a:spcPct val="90000"/>
              </a:lnSpc>
              <a:buNone/>
            </a:pPr>
            <a:r>
              <a:rPr lang="tr-TR" sz="1200" dirty="0"/>
              <a:t>İhbar  saati, içeriği ve  kiminle görüşüldüğü tutanak altına alınır.</a:t>
            </a:r>
          </a:p>
          <a:p>
            <a:pPr marL="0" indent="0">
              <a:lnSpc>
                <a:spcPct val="90000"/>
              </a:lnSpc>
              <a:buNone/>
            </a:pPr>
            <a:endParaRPr lang="tr-TR" sz="1200" dirty="0"/>
          </a:p>
          <a:p>
            <a:pPr marL="0" indent="0">
              <a:lnSpc>
                <a:spcPct val="90000"/>
              </a:lnSpc>
              <a:buNone/>
            </a:pPr>
            <a:r>
              <a:rPr lang="tr-TR" sz="1200" dirty="0"/>
              <a:t>Gelen polis ve görevliler ile görüşme tutanak altına alınır.</a:t>
            </a:r>
          </a:p>
          <a:p>
            <a:pPr marL="0" indent="0">
              <a:lnSpc>
                <a:spcPct val="90000"/>
              </a:lnSpc>
              <a:buNone/>
            </a:pPr>
            <a:endParaRPr lang="tr-TR" sz="1200" dirty="0"/>
          </a:p>
          <a:p>
            <a:pPr marL="0" indent="0">
              <a:lnSpc>
                <a:spcPct val="90000"/>
              </a:lnSpc>
              <a:buNone/>
            </a:pPr>
            <a:r>
              <a:rPr lang="tr-TR" sz="1200" dirty="0"/>
              <a:t>İlçe Milli Eğitim Müdürü bilgilendirilir( Telefon veya yüz yüze)</a:t>
            </a:r>
          </a:p>
          <a:p>
            <a:pPr marL="0" indent="0">
              <a:lnSpc>
                <a:spcPct val="90000"/>
              </a:lnSpc>
              <a:buNone/>
            </a:pPr>
            <a:r>
              <a:rPr lang="tr-TR" sz="1200" dirty="0"/>
              <a:t>Bütün tutanakların bir örneği üst yazı eşliğinde kapalı bir zarfa konularak gizli ibaresi ile bizzat Kurum müdürü tarafından bağlı bulunduğu ilçe Milli eğitim Müdürüne ulaştırılır.</a:t>
            </a:r>
          </a:p>
        </p:txBody>
      </p:sp>
    </p:spTree>
    <p:extLst>
      <p:ext uri="{BB962C8B-B14F-4D97-AF65-F5344CB8AC3E}">
        <p14:creationId xmlns:p14="http://schemas.microsoft.com/office/powerpoint/2010/main" val="2037254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PSİKOLOJİK DANIŞMAN</a:t>
            </a:r>
          </a:p>
        </p:txBody>
      </p:sp>
      <p:sp>
        <p:nvSpPr>
          <p:cNvPr id="3" name="İçerik Yer Tutucusu 2"/>
          <p:cNvSpPr>
            <a:spLocks noGrp="1"/>
          </p:cNvSpPr>
          <p:nvPr>
            <p:ph sz="quarter" idx="13"/>
          </p:nvPr>
        </p:nvSpPr>
        <p:spPr>
          <a:xfrm>
            <a:off x="676655" y="2679192"/>
            <a:ext cx="3822192" cy="3447288"/>
          </a:xfrm>
        </p:spPr>
        <p:txBody>
          <a:bodyPr>
            <a:normAutofit/>
          </a:bodyPr>
          <a:lstStyle/>
          <a:p>
            <a:pPr>
              <a:lnSpc>
                <a:spcPct val="90000"/>
              </a:lnSpc>
            </a:pPr>
            <a:r>
              <a:rPr lang="tr-TR" sz="1200" dirty="0"/>
              <a:t>Psikolojik Danışma Ve Rehberlik Yönetmeliğine göre her durumda Görüşme ve psikolojik danışma kayıtları gizlidir</a:t>
            </a:r>
          </a:p>
          <a:p>
            <a:pPr>
              <a:lnSpc>
                <a:spcPct val="90000"/>
              </a:lnSpc>
            </a:pPr>
            <a:r>
              <a:rPr lang="tr-TR" sz="1200" dirty="0"/>
              <a:t>Olay vaka boyutu ne olursa olsun paylaşılmamalıdır. Çoğaltılamaz, verilemez , anlatılamaz. </a:t>
            </a:r>
          </a:p>
          <a:p>
            <a:pPr>
              <a:lnSpc>
                <a:spcPct val="90000"/>
              </a:lnSpc>
            </a:pPr>
            <a:r>
              <a:rPr lang="tr-TR" sz="1200" dirty="0"/>
              <a:t>Hiçbir makam tarafından istenemez ve verilmesi suçtur.</a:t>
            </a:r>
          </a:p>
          <a:p>
            <a:pPr>
              <a:lnSpc>
                <a:spcPct val="90000"/>
              </a:lnSpc>
            </a:pPr>
            <a:r>
              <a:rPr lang="tr-TR" sz="1200" dirty="0"/>
              <a:t>Durum tutanak veya dilekçe ile ayrıca tanzim edilmelidir.</a:t>
            </a:r>
          </a:p>
          <a:p>
            <a:pPr>
              <a:lnSpc>
                <a:spcPct val="90000"/>
              </a:lnSpc>
            </a:pPr>
            <a:r>
              <a:rPr lang="tr-TR" sz="1200" dirty="0"/>
              <a:t>Sözel veya yazılı  savcı ve hakim dışında kimseye  anlatılmamalıdır. </a:t>
            </a:r>
          </a:p>
          <a:p>
            <a:pPr>
              <a:lnSpc>
                <a:spcPct val="90000"/>
              </a:lnSpc>
            </a:pPr>
            <a:r>
              <a:rPr lang="tr-TR" sz="1200" dirty="0"/>
              <a:t>Anlatmasını isteyen yöneticiler bunu resmi  istemek zorundadır.</a:t>
            </a:r>
          </a:p>
          <a:p>
            <a:pPr>
              <a:lnSpc>
                <a:spcPct val="90000"/>
              </a:lnSpc>
            </a:pPr>
            <a:r>
              <a:rPr lang="tr-TR" sz="1200" dirty="0"/>
              <a:t>Psikolojik Danışman sadece ihbar boyutundadır.</a:t>
            </a:r>
          </a:p>
          <a:p>
            <a:pPr>
              <a:lnSpc>
                <a:spcPct val="90000"/>
              </a:lnSpc>
            </a:pPr>
            <a:r>
              <a:rPr lang="tr-TR" sz="1200" dirty="0"/>
              <a:t>Resmi yazıları taşımak, mağduru ilgili kurumlara götürmek ,dava ve süreçle ilgilenmek görevi değildir. </a:t>
            </a:r>
          </a:p>
          <a:p>
            <a:pPr>
              <a:lnSpc>
                <a:spcPct val="90000"/>
              </a:lnSpc>
            </a:pPr>
            <a:endParaRPr lang="tr-TR" sz="1100" dirty="0"/>
          </a:p>
        </p:txBody>
      </p:sp>
      <p:pic>
        <p:nvPicPr>
          <p:cNvPr id="4" name="Resim 3" descr="logo, metin, simge, sembol, ticari marka içeren bir resim&#10;&#10;Açıklama otomatik olarak oluşturuldu">
            <a:extLst>
              <a:ext uri="{FF2B5EF4-FFF2-40B4-BE49-F238E27FC236}">
                <a16:creationId xmlns:a16="http://schemas.microsoft.com/office/drawing/2014/main" id="{62DCB1BA-1B89-B952-77EB-1FB0744BB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259828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8" y="2675467"/>
            <a:ext cx="4852060" cy="3450696"/>
          </a:xfrm>
        </p:spPr>
        <p:txBody>
          <a:bodyPr>
            <a:normAutofit/>
          </a:bodyPr>
          <a:lstStyle/>
          <a:p>
            <a:pPr fontAlgn="base"/>
            <a:r>
              <a:rPr lang="tr-TR" dirty="0"/>
              <a:t>Konuyla ilgili kişiler tarafından bilgiler asla </a:t>
            </a:r>
          </a:p>
          <a:p>
            <a:pPr fontAlgn="base"/>
            <a:r>
              <a:rPr lang="tr-TR" dirty="0"/>
              <a:t>Öğretmenler</a:t>
            </a:r>
          </a:p>
          <a:p>
            <a:pPr fontAlgn="base"/>
            <a:r>
              <a:rPr lang="tr-TR" dirty="0"/>
              <a:t>Öğrenciler</a:t>
            </a:r>
          </a:p>
          <a:p>
            <a:pPr fontAlgn="base"/>
            <a:r>
              <a:rPr lang="tr-TR" dirty="0"/>
              <a:t>Başka kişiler ve kuruluşlar,</a:t>
            </a:r>
          </a:p>
          <a:p>
            <a:pPr fontAlgn="base"/>
            <a:r>
              <a:rPr lang="tr-TR" dirty="0"/>
              <a:t>medya ile paylaşılmamalıdır ve</a:t>
            </a:r>
          </a:p>
          <a:p>
            <a:pPr marL="0" indent="0" fontAlgn="base">
              <a:buNone/>
            </a:pPr>
            <a:r>
              <a:rPr lang="tr-TR" dirty="0"/>
              <a:t>TCK </a:t>
            </a:r>
            <a:r>
              <a:rPr lang="tr-TR" dirty="0" err="1"/>
              <a:t>na</a:t>
            </a:r>
            <a:r>
              <a:rPr lang="tr-TR" dirty="0"/>
              <a:t> göre suçtur.</a:t>
            </a:r>
          </a:p>
          <a:p>
            <a:pPr marL="0" indent="0" fontAlgn="base">
              <a:buNone/>
            </a:pPr>
            <a:endParaRPr lang="tr-TR" dirty="0"/>
          </a:p>
          <a:p>
            <a:pPr fontAlgn="base"/>
            <a:endParaRPr lang="tr-TR" dirty="0"/>
          </a:p>
          <a:p>
            <a:endParaRPr lang="tr-TR" dirty="0"/>
          </a:p>
        </p:txBody>
      </p:sp>
      <p:sp>
        <p:nvSpPr>
          <p:cNvPr id="2" name="Başlık 1"/>
          <p:cNvSpPr>
            <a:spLocks noGrp="1"/>
          </p:cNvSpPr>
          <p:nvPr>
            <p:ph type="title"/>
          </p:nvPr>
        </p:nvSpPr>
        <p:spPr/>
        <p:txBody>
          <a:bodyPr>
            <a:normAutofit/>
          </a:bodyPr>
          <a:lstStyle/>
          <a:p>
            <a:r>
              <a:rPr lang="tr-TR" dirty="0"/>
              <a:t>GİZLİLİK</a:t>
            </a:r>
          </a:p>
        </p:txBody>
      </p:sp>
      <p:pic>
        <p:nvPicPr>
          <p:cNvPr id="5" name="Resim 4" descr="logo, metin, simge, sembol, ticari marka içeren bir resim&#10;&#10;Açıklama otomatik olarak oluşturuldu">
            <a:extLst>
              <a:ext uri="{FF2B5EF4-FFF2-40B4-BE49-F238E27FC236}">
                <a16:creationId xmlns:a16="http://schemas.microsoft.com/office/drawing/2014/main" id="{C84112DF-6106-7451-2213-5669FB386B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551466"/>
            <a:ext cx="3447288" cy="3447288"/>
          </a:xfrm>
          <a:prstGeom prst="rect">
            <a:avLst/>
          </a:prstGeom>
          <a:noFill/>
        </p:spPr>
      </p:pic>
    </p:spTree>
    <p:extLst>
      <p:ext uri="{BB962C8B-B14F-4D97-AF65-F5344CB8AC3E}">
        <p14:creationId xmlns:p14="http://schemas.microsoft.com/office/powerpoint/2010/main" val="75512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a:lnSpc>
                <a:spcPct val="90000"/>
              </a:lnSpc>
            </a:pPr>
            <a:r>
              <a:rPr lang="tr-TR" sz="4100" b="1"/>
              <a:t>5237 SAYILI TCK’ DA</a:t>
            </a:r>
            <a:br>
              <a:rPr lang="tr-TR" sz="4100" b="1"/>
            </a:br>
            <a:r>
              <a:rPr lang="tr-TR" sz="4100" b="1"/>
              <a:t> ÇOCUK</a:t>
            </a:r>
          </a:p>
        </p:txBody>
      </p:sp>
      <p:pic>
        <p:nvPicPr>
          <p:cNvPr id="10" name="Resim 9" descr="logo, metin, simge, sembol, ticari marka içeren bir resim&#10;&#10;Açıklama otomatik olarak oluşturuldu">
            <a:extLst>
              <a:ext uri="{FF2B5EF4-FFF2-40B4-BE49-F238E27FC236}">
                <a16:creationId xmlns:a16="http://schemas.microsoft.com/office/drawing/2014/main" id="{659D12A7-341C-6A6C-A4E8-A7ACB46F9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3" name="İçerik Yer Tutucusu 2"/>
          <p:cNvSpPr>
            <a:spLocks noGrp="1"/>
          </p:cNvSpPr>
          <p:nvPr>
            <p:ph sz="quarter" idx="14"/>
          </p:nvPr>
        </p:nvSpPr>
        <p:spPr>
          <a:xfrm>
            <a:off x="4645152" y="2679192"/>
            <a:ext cx="3822192" cy="3447288"/>
          </a:xfrm>
        </p:spPr>
        <p:txBody>
          <a:bodyPr>
            <a:normAutofit/>
          </a:bodyPr>
          <a:lstStyle/>
          <a:p>
            <a:pPr>
              <a:lnSpc>
                <a:spcPct val="90000"/>
              </a:lnSpc>
            </a:pPr>
            <a:r>
              <a:rPr lang="tr-TR" sz="2200" b="1"/>
              <a:t>765 Sayılı TCK. </a:t>
            </a:r>
            <a:r>
              <a:rPr lang="tr-TR" sz="2200" b="1" err="1"/>
              <a:t>nun</a:t>
            </a:r>
            <a:r>
              <a:rPr lang="tr-TR" sz="2200" b="1"/>
              <a:t> aksine 5237 sayılı TCK çocuğun tanımını yapmıştır. Buna göre henüz on sekiz yasını doldurmamış kişi çocuktur.</a:t>
            </a:r>
          </a:p>
          <a:p>
            <a:pPr>
              <a:lnSpc>
                <a:spcPct val="90000"/>
              </a:lnSpc>
            </a:pPr>
            <a:r>
              <a:rPr lang="tr-TR" sz="2200" b="1"/>
              <a:t>0-12 yas grubu,</a:t>
            </a:r>
          </a:p>
          <a:p>
            <a:pPr>
              <a:lnSpc>
                <a:spcPct val="90000"/>
              </a:lnSpc>
            </a:pPr>
            <a:r>
              <a:rPr lang="tr-TR" sz="2200" b="1"/>
              <a:t>12-15 yas grubu ve </a:t>
            </a:r>
          </a:p>
          <a:p>
            <a:pPr>
              <a:lnSpc>
                <a:spcPct val="90000"/>
              </a:lnSpc>
            </a:pPr>
            <a:r>
              <a:rPr lang="tr-TR" sz="2200" b="1"/>
              <a:t>15-18 yas grubu olmak üzere üç yaş grubu ön görülmüştür. </a:t>
            </a:r>
          </a:p>
        </p:txBody>
      </p:sp>
    </p:spTree>
    <p:extLst>
      <p:ext uri="{BB962C8B-B14F-4D97-AF65-F5344CB8AC3E}">
        <p14:creationId xmlns:p14="http://schemas.microsoft.com/office/powerpoint/2010/main" val="420517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      İLGİLİ ÇOCUĞA KARŞI TUTUM</a:t>
            </a:r>
          </a:p>
        </p:txBody>
      </p:sp>
      <p:sp>
        <p:nvSpPr>
          <p:cNvPr id="4" name="Altbilgi Yer Tutucusu 3"/>
          <p:cNvSpPr>
            <a:spLocks noGrp="1"/>
          </p:cNvSpPr>
          <p:nvPr>
            <p:ph type="ftr" sz="quarter" idx="11"/>
          </p:nvPr>
        </p:nvSpPr>
        <p:spPr>
          <a:xfrm>
            <a:off x="193638" y="6250164"/>
            <a:ext cx="3786691" cy="365125"/>
          </a:xfrm>
        </p:spPr>
        <p:txBody>
          <a:bodyPr anchor="ctr">
            <a:normAutofit/>
          </a:bodyPr>
          <a:lstStyle/>
          <a:p>
            <a:pPr>
              <a:spcAft>
                <a:spcPts val="600"/>
              </a:spcAft>
            </a:pPr>
            <a:r>
              <a:rPr lang="tr-TR" dirty="0"/>
              <a:t>Türk Psikolojik Danışma ve Rehberlik Derneği</a:t>
            </a:r>
          </a:p>
        </p:txBody>
      </p:sp>
      <p:pic>
        <p:nvPicPr>
          <p:cNvPr id="5" name="Resim 4" descr="logo, metin, simge, sembol, ticari marka içeren bir resim&#10;&#10;Açıklama otomatik olarak oluşturuldu">
            <a:extLst>
              <a:ext uri="{FF2B5EF4-FFF2-40B4-BE49-F238E27FC236}">
                <a16:creationId xmlns:a16="http://schemas.microsoft.com/office/drawing/2014/main" id="{BC1AFCFE-9024-16DD-C160-A5092E9DC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
        <p:nvSpPr>
          <p:cNvPr id="3" name="İçerik Yer Tutucusu 2"/>
          <p:cNvSpPr>
            <a:spLocks noGrp="1"/>
          </p:cNvSpPr>
          <p:nvPr>
            <p:ph sz="quarter" idx="14"/>
          </p:nvPr>
        </p:nvSpPr>
        <p:spPr>
          <a:xfrm>
            <a:off x="4645152" y="2679192"/>
            <a:ext cx="3822192" cy="3447288"/>
          </a:xfrm>
        </p:spPr>
        <p:txBody>
          <a:bodyPr>
            <a:normAutofit/>
          </a:bodyPr>
          <a:lstStyle/>
          <a:p>
            <a:pPr fontAlgn="base">
              <a:lnSpc>
                <a:spcPct val="90000"/>
              </a:lnSpc>
            </a:pPr>
            <a:r>
              <a:rPr lang="tr-TR" sz="1500" dirty="0"/>
              <a:t>Çocukla bu süreçte , Sadece psikolojik danışman ,Savcılık ile çocuk istismar merkezi görevlileri görüşebilir.</a:t>
            </a:r>
          </a:p>
          <a:p>
            <a:pPr marL="0" indent="0" fontAlgn="base">
              <a:lnSpc>
                <a:spcPct val="90000"/>
              </a:lnSpc>
              <a:buNone/>
            </a:pPr>
            <a:r>
              <a:rPr lang="tr-TR" sz="1500" dirty="0"/>
              <a:t>(Okul idaresi , öğretmenler ve başka yetkililer konuyla ilgili görüşmez.)</a:t>
            </a:r>
          </a:p>
          <a:p>
            <a:pPr fontAlgn="base">
              <a:lnSpc>
                <a:spcPct val="90000"/>
              </a:lnSpc>
            </a:pPr>
            <a:r>
              <a:rPr lang="tr-TR" sz="1500" dirty="0"/>
              <a:t>Öğrenci herhangi bir yere götürülmez. </a:t>
            </a:r>
          </a:p>
          <a:p>
            <a:pPr fontAlgn="base">
              <a:lnSpc>
                <a:spcPct val="90000"/>
              </a:lnSpc>
            </a:pPr>
            <a:r>
              <a:rPr lang="tr-TR" sz="1500" dirty="0"/>
              <a:t>Sürekli sorgulanmaz, çok soru sorulmaz, bir yerde odada bekletilmez.</a:t>
            </a:r>
          </a:p>
          <a:p>
            <a:pPr fontAlgn="base">
              <a:lnSpc>
                <a:spcPct val="90000"/>
              </a:lnSpc>
            </a:pPr>
            <a:r>
              <a:rPr lang="tr-TR" sz="1500" dirty="0"/>
              <a:t>Anormal bir durum ve travma etkisi yaratacak davranışlardan kaçınılır.</a:t>
            </a:r>
          </a:p>
          <a:p>
            <a:pPr fontAlgn="base">
              <a:lnSpc>
                <a:spcPct val="90000"/>
              </a:lnSpc>
            </a:pPr>
            <a:r>
              <a:rPr lang="tr-TR" sz="1500" dirty="0"/>
              <a:t>Günlük  okul ve çevre yaşantı süreci aynen sürdürmesi sağlanır.</a:t>
            </a:r>
          </a:p>
          <a:p>
            <a:pPr marL="0" indent="0" fontAlgn="base">
              <a:lnSpc>
                <a:spcPct val="90000"/>
              </a:lnSpc>
              <a:buNone/>
            </a:pPr>
            <a:endParaRPr lang="tr-TR" sz="1500" dirty="0"/>
          </a:p>
          <a:p>
            <a:pPr marL="0" indent="0" fontAlgn="base">
              <a:lnSpc>
                <a:spcPct val="90000"/>
              </a:lnSpc>
              <a:buNone/>
            </a:pPr>
            <a:endParaRPr lang="tr-TR" sz="1500" dirty="0"/>
          </a:p>
          <a:p>
            <a:pPr>
              <a:lnSpc>
                <a:spcPct val="90000"/>
              </a:lnSpc>
            </a:pPr>
            <a:endParaRPr lang="tr-TR" sz="1500" dirty="0"/>
          </a:p>
        </p:txBody>
      </p:sp>
    </p:spTree>
    <p:extLst>
      <p:ext uri="{BB962C8B-B14F-4D97-AF65-F5344CB8AC3E}">
        <p14:creationId xmlns:p14="http://schemas.microsoft.com/office/powerpoint/2010/main" val="2768511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060848"/>
            <a:ext cx="8712967" cy="4608512"/>
          </a:xfrm>
        </p:spPr>
        <p:txBody>
          <a:bodyPr>
            <a:normAutofit/>
          </a:bodyPr>
          <a:lstStyle/>
          <a:p>
            <a:pPr marL="0" indent="0" algn="ctr">
              <a:buNone/>
            </a:pPr>
            <a:r>
              <a:rPr lang="tr-TR" b="1" dirty="0"/>
              <a:t>TUTANAKTIR</a:t>
            </a:r>
          </a:p>
          <a:p>
            <a:pPr marL="0" indent="0">
              <a:buNone/>
            </a:pPr>
            <a:r>
              <a:rPr lang="tr-TR" b="1" dirty="0"/>
              <a:t>12/06/2016 Tarihinde Saat 11:00 da Okulumuz Rehberlik servisinde yapılan görüşme veya Psikolojik danışma esnasında öğrencimiz 8/A Sınıfı öğrencimiz  Aslı…  komşusu …… tarafından 15 gün önce evlerinde kendisine istemediği cinsel davranışlar yaptığını belirtmiştir.12/06/2016</a:t>
            </a:r>
          </a:p>
          <a:p>
            <a:pPr marL="0" indent="0">
              <a:buNone/>
            </a:pPr>
            <a:r>
              <a:rPr lang="tr-TR" b="1" dirty="0"/>
              <a:t>Oğuz ÖZAT</a:t>
            </a:r>
          </a:p>
          <a:p>
            <a:pPr marL="0" indent="0">
              <a:buNone/>
            </a:pPr>
            <a:r>
              <a:rPr lang="tr-TR" b="1" dirty="0"/>
              <a:t>Psikolojik Danışman</a:t>
            </a:r>
          </a:p>
        </p:txBody>
      </p:sp>
      <p:sp>
        <p:nvSpPr>
          <p:cNvPr id="2" name="Başlık 1"/>
          <p:cNvSpPr>
            <a:spLocks noGrp="1"/>
          </p:cNvSpPr>
          <p:nvPr>
            <p:ph type="title"/>
          </p:nvPr>
        </p:nvSpPr>
        <p:spPr>
          <a:xfrm>
            <a:off x="457200" y="338328"/>
            <a:ext cx="8686800" cy="1252728"/>
          </a:xfrm>
        </p:spPr>
        <p:txBody>
          <a:bodyPr>
            <a:normAutofit fontScale="90000"/>
          </a:bodyPr>
          <a:lstStyle/>
          <a:p>
            <a:r>
              <a:rPr lang="tr-TR" dirty="0"/>
              <a:t>TUTANAK ÖRNEĞİ</a:t>
            </a:r>
            <a:br>
              <a:rPr lang="tr-TR" dirty="0"/>
            </a:br>
            <a:r>
              <a:rPr lang="tr-TR" dirty="0"/>
              <a:t>       </a:t>
            </a:r>
            <a:endParaRPr lang="tr-TR" sz="2700" dirty="0"/>
          </a:p>
        </p:txBody>
      </p:sp>
      <p:sp>
        <p:nvSpPr>
          <p:cNvPr id="6" name="Dikdörtgen 5"/>
          <p:cNvSpPr/>
          <p:nvPr/>
        </p:nvSpPr>
        <p:spPr>
          <a:xfrm>
            <a:off x="3995936" y="4941169"/>
            <a:ext cx="4860032" cy="1200329"/>
          </a:xfrm>
          <a:prstGeom prst="rect">
            <a:avLst/>
          </a:prstGeom>
        </p:spPr>
        <p:txBody>
          <a:bodyPr wrap="square">
            <a:spAutoFit/>
          </a:bodyPr>
          <a:lstStyle/>
          <a:p>
            <a:r>
              <a:rPr lang="tr-TR" sz="2400" dirty="0"/>
              <a:t>Tutanakta yorum, kişiselleştirme, </a:t>
            </a:r>
            <a:r>
              <a:rPr lang="tr-TR" sz="2400" dirty="0" err="1"/>
              <a:t>analız</a:t>
            </a:r>
            <a:r>
              <a:rPr lang="tr-TR" sz="2400" dirty="0"/>
              <a:t> ve değerlendirme olmaz sadece vaka kaydı ve tespiti vardır</a:t>
            </a:r>
          </a:p>
        </p:txBody>
      </p:sp>
      <p:pic>
        <p:nvPicPr>
          <p:cNvPr id="5" name="Resim 4" descr="logo, metin, simge, sembol, ticari marka içeren bir resim&#10;&#10;Açıklama otomatik olarak oluşturuldu">
            <a:extLst>
              <a:ext uri="{FF2B5EF4-FFF2-40B4-BE49-F238E27FC236}">
                <a16:creationId xmlns:a16="http://schemas.microsoft.com/office/drawing/2014/main" id="{498CC597-6AA0-F08A-33EA-9539D7F0A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5421585"/>
            <a:ext cx="1412776" cy="1412776"/>
          </a:xfrm>
          <a:prstGeom prst="rect">
            <a:avLst/>
          </a:prstGeom>
          <a:noFill/>
        </p:spPr>
      </p:pic>
    </p:spTree>
    <p:extLst>
      <p:ext uri="{BB962C8B-B14F-4D97-AF65-F5344CB8AC3E}">
        <p14:creationId xmlns:p14="http://schemas.microsoft.com/office/powerpoint/2010/main" val="564266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SONRAKİ SÜREÇ</a:t>
            </a:r>
          </a:p>
        </p:txBody>
      </p:sp>
      <p:sp>
        <p:nvSpPr>
          <p:cNvPr id="3" name="İçerik Yer Tutucusu 2"/>
          <p:cNvSpPr>
            <a:spLocks noGrp="1"/>
          </p:cNvSpPr>
          <p:nvPr>
            <p:ph sz="quarter" idx="13"/>
          </p:nvPr>
        </p:nvSpPr>
        <p:spPr>
          <a:xfrm>
            <a:off x="676655" y="2679192"/>
            <a:ext cx="3822192" cy="3447288"/>
          </a:xfrm>
        </p:spPr>
        <p:txBody>
          <a:bodyPr>
            <a:noAutofit/>
          </a:bodyPr>
          <a:lstStyle/>
          <a:p>
            <a:pPr>
              <a:lnSpc>
                <a:spcPct val="90000"/>
              </a:lnSpc>
            </a:pPr>
            <a:r>
              <a:rPr lang="tr-TR" sz="1500" dirty="0"/>
              <a:t>Polis ihbar geldiğinde önce ihbarın doğru olup olmadığını değerlendirir.</a:t>
            </a:r>
          </a:p>
          <a:p>
            <a:pPr>
              <a:lnSpc>
                <a:spcPct val="90000"/>
              </a:lnSpc>
            </a:pPr>
            <a:r>
              <a:rPr lang="tr-TR" sz="1500" dirty="0"/>
              <a:t> Sonra adrese gidip çocukla ya da ilgili kişilerle görüşüp daha sonra da savcıya durumu aktarır. </a:t>
            </a:r>
          </a:p>
          <a:p>
            <a:pPr>
              <a:lnSpc>
                <a:spcPct val="90000"/>
              </a:lnSpc>
            </a:pPr>
            <a:r>
              <a:rPr lang="tr-TR" sz="1500" dirty="0"/>
              <a:t>* Acil durumlarda (darp, hayati tehlike, taciz, tecavüz, zorla evlendirme vb.) öncelikle çocuğun ifadesine başvurulur. Çocuk savcılık kararıyla derhal koruma altına alınır ve Çocuk Hizmetleri Genel Müdürlüğü tarafından bakım ve gözetim altına alınır. </a:t>
            </a:r>
          </a:p>
          <a:p>
            <a:pPr>
              <a:lnSpc>
                <a:spcPct val="90000"/>
              </a:lnSpc>
            </a:pPr>
            <a:r>
              <a:rPr lang="tr-TR" sz="1500" dirty="0"/>
              <a:t>* Acil olmayan durumlardaysa, karakolun ilk işlemlerini takiben gerekli görüldüğü taktirde, durum savcılık kararıyla Aile ve Sosyal Politikalar İl Müdürlüğüne bildirilir. Müdürlük tarafından yapılan ev, okul ziyareti vb. incelemeler sonucu bir rapor yazılır.</a:t>
            </a:r>
          </a:p>
        </p:txBody>
      </p:sp>
      <p:pic>
        <p:nvPicPr>
          <p:cNvPr id="5" name="Resim 4" descr="logo, metin, simge, sembol, ticari marka içeren bir resim&#10;&#10;Açıklama otomatik olarak oluşturuldu">
            <a:extLst>
              <a:ext uri="{FF2B5EF4-FFF2-40B4-BE49-F238E27FC236}">
                <a16:creationId xmlns:a16="http://schemas.microsoft.com/office/drawing/2014/main" id="{D3F15220-BFDD-C332-B411-CA3518369B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679192"/>
            <a:ext cx="3447288" cy="3447288"/>
          </a:xfrm>
          <a:prstGeom prst="rect">
            <a:avLst/>
          </a:prstGeom>
          <a:noFill/>
        </p:spPr>
      </p:pic>
    </p:spTree>
    <p:extLst>
      <p:ext uri="{BB962C8B-B14F-4D97-AF65-F5344CB8AC3E}">
        <p14:creationId xmlns:p14="http://schemas.microsoft.com/office/powerpoint/2010/main" val="18932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61A16EB-CCDF-FE3C-FF31-02258A3F9C05}"/>
              </a:ext>
            </a:extLst>
          </p:cNvPr>
          <p:cNvSpPr txBox="1"/>
          <p:nvPr/>
        </p:nvSpPr>
        <p:spPr>
          <a:xfrm>
            <a:off x="1547664" y="3068960"/>
            <a:ext cx="6912768" cy="1754326"/>
          </a:xfrm>
          <a:prstGeom prst="rect">
            <a:avLst/>
          </a:prstGeom>
          <a:noFill/>
        </p:spPr>
        <p:txBody>
          <a:bodyPr wrap="square">
            <a:spAutoFit/>
          </a:bodyPr>
          <a:lstStyle/>
          <a:p>
            <a:r>
              <a:rPr lang="tr-TR" sz="3600" b="1" dirty="0">
                <a:solidFill>
                  <a:schemeClr val="accent5">
                    <a:lumMod val="50000"/>
                  </a:schemeClr>
                </a:solidFill>
              </a:rPr>
              <a:t>                  OĞUZ ÖZAT </a:t>
            </a:r>
            <a:br>
              <a:rPr lang="tr-TR" sz="3600" b="1" dirty="0">
                <a:solidFill>
                  <a:srgbClr val="C00000"/>
                </a:solidFill>
              </a:rPr>
            </a:br>
            <a:r>
              <a:rPr lang="tr-TR" sz="3600" b="1" dirty="0">
                <a:solidFill>
                  <a:schemeClr val="accent5">
                    <a:lumMod val="50000"/>
                  </a:schemeClr>
                </a:solidFill>
              </a:rPr>
              <a:t>Uzm. PSİKOLOJİK DANIŞMAN</a:t>
            </a:r>
            <a:br>
              <a:rPr lang="tr-TR" sz="1800" b="1" dirty="0">
                <a:solidFill>
                  <a:schemeClr val="accent5">
                    <a:lumMod val="50000"/>
                  </a:schemeClr>
                </a:solidFill>
              </a:rPr>
            </a:br>
            <a:br>
              <a:rPr lang="tr-TR" sz="1800" b="1" dirty="0">
                <a:solidFill>
                  <a:schemeClr val="tx1">
                    <a:lumMod val="75000"/>
                    <a:lumOff val="25000"/>
                  </a:schemeClr>
                </a:solidFill>
              </a:rPr>
            </a:br>
            <a:endParaRPr lang="tr-TR" dirty="0"/>
          </a:p>
        </p:txBody>
      </p:sp>
      <p:pic>
        <p:nvPicPr>
          <p:cNvPr id="5" name="Resim 4" descr="logo, metin, simge, sembol, ticari marka içeren bir resim&#10;&#10;Açıklama otomatik olarak oluşturuldu">
            <a:extLst>
              <a:ext uri="{FF2B5EF4-FFF2-40B4-BE49-F238E27FC236}">
                <a16:creationId xmlns:a16="http://schemas.microsoft.com/office/drawing/2014/main" id="{0B293B59-83C6-3136-C981-5B72E4321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5240640"/>
            <a:ext cx="1617360" cy="1617360"/>
          </a:xfrm>
          <a:prstGeom prst="rect">
            <a:avLst/>
          </a:prstGeom>
          <a:noFill/>
        </p:spPr>
      </p:pic>
    </p:spTree>
    <p:extLst>
      <p:ext uri="{BB962C8B-B14F-4D97-AF65-F5344CB8AC3E}">
        <p14:creationId xmlns:p14="http://schemas.microsoft.com/office/powerpoint/2010/main" val="1929663770"/>
      </p:ext>
    </p:extLst>
  </p:cSld>
  <p:clrMapOvr>
    <a:masterClrMapping/>
  </p:clrMapOvr>
  <mc:AlternateContent xmlns:mc="http://schemas.openxmlformats.org/markup-compatibility/2006" xmlns:p14="http://schemas.microsoft.com/office/powerpoint/2010/main">
    <mc:Choice Requires="p14">
      <p:transition spd="slow" p14:dur="1002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a:lnSpc>
                <a:spcPct val="90000"/>
              </a:lnSpc>
            </a:pPr>
            <a:r>
              <a:rPr lang="tr-TR" sz="4100"/>
              <a:t>ÇOCUK SUÇU VE CEZA SORUMLULUGU</a:t>
            </a:r>
          </a:p>
        </p:txBody>
      </p:sp>
      <p:sp>
        <p:nvSpPr>
          <p:cNvPr id="3" name="İçerik Yer Tutucusu 2"/>
          <p:cNvSpPr>
            <a:spLocks noGrp="1"/>
          </p:cNvSpPr>
          <p:nvPr>
            <p:ph sz="quarter" idx="13"/>
          </p:nvPr>
        </p:nvSpPr>
        <p:spPr>
          <a:xfrm>
            <a:off x="676655" y="2679192"/>
            <a:ext cx="3822192" cy="3447288"/>
          </a:xfrm>
        </p:spPr>
        <p:txBody>
          <a:bodyPr>
            <a:normAutofit/>
          </a:bodyPr>
          <a:lstStyle/>
          <a:p>
            <a:pPr marL="0" indent="0">
              <a:lnSpc>
                <a:spcPct val="90000"/>
              </a:lnSpc>
              <a:buNone/>
            </a:pPr>
            <a:r>
              <a:rPr lang="tr-TR" sz="1300"/>
              <a:t>Kanunun 31 inci maddesinde Ceza ehliyeti konusunda suçun işlendiği tarihte bulunan yaş itibarıyla</a:t>
            </a:r>
          </a:p>
          <a:p>
            <a:pPr>
              <a:lnSpc>
                <a:spcPct val="90000"/>
              </a:lnSpc>
            </a:pPr>
            <a:r>
              <a:rPr lang="tr-TR" sz="1300" b="1"/>
              <a:t>Ceza sorumluluk yaşı 12 yaşın doldurulmasından itibaren başlatılmış öncesi yaşlar suçlu değil suça itilmiş çocuk kavramındadır</a:t>
            </a:r>
          </a:p>
          <a:p>
            <a:pPr>
              <a:lnSpc>
                <a:spcPct val="90000"/>
              </a:lnSpc>
            </a:pPr>
            <a:r>
              <a:rPr lang="tr-TR" sz="1300"/>
              <a:t> ikinci grup da bulunan (12-15) çocukların işlediği iddia olunun fiilin hukuki anlam ve sonuçlarını algılama ve davranışlarını yönlendirme yeteneğinin varlığı sorumluluğu kabul edilmiş ve bu sorumluluğun ceza hukuku bakımından indirimli ceza uygulaması olduğu belirtilmiş,</a:t>
            </a:r>
          </a:p>
          <a:p>
            <a:pPr>
              <a:lnSpc>
                <a:spcPct val="90000"/>
              </a:lnSpc>
            </a:pPr>
            <a:r>
              <a:rPr lang="tr-TR" sz="1300"/>
              <a:t> </a:t>
            </a:r>
            <a:r>
              <a:rPr lang="tr-TR" sz="1300" b="1"/>
              <a:t>üçüncü grubu oluşturan (15-18)çocukların cezai sorumluluğu prensip olarak kabul edilmiş, ancak; indirimle ceza uygulamasına tabi tutulmuştur.</a:t>
            </a:r>
          </a:p>
          <a:p>
            <a:pPr>
              <a:lnSpc>
                <a:spcPct val="90000"/>
              </a:lnSpc>
            </a:pPr>
            <a:endParaRPr lang="tr-TR" sz="1300"/>
          </a:p>
        </p:txBody>
      </p:sp>
      <p:pic>
        <p:nvPicPr>
          <p:cNvPr id="4" name="Resim 3" descr="logo, metin, simge, sembol, ticari marka içeren bir resim&#10;&#10;Açıklama otomatik olarak oluşturuldu">
            <a:extLst>
              <a:ext uri="{FF2B5EF4-FFF2-40B4-BE49-F238E27FC236}">
                <a16:creationId xmlns:a16="http://schemas.microsoft.com/office/drawing/2014/main" id="{38A536A6-4F40-5145-9788-2ECE78B9A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2604" y="2679192"/>
            <a:ext cx="3447288" cy="3447288"/>
          </a:xfrm>
          <a:prstGeom prst="rect">
            <a:avLst/>
          </a:prstGeom>
          <a:noFill/>
        </p:spPr>
      </p:pic>
    </p:spTree>
    <p:extLst>
      <p:ext uri="{BB962C8B-B14F-4D97-AF65-F5344CB8AC3E}">
        <p14:creationId xmlns:p14="http://schemas.microsoft.com/office/powerpoint/2010/main" val="389491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pPr>
              <a:lnSpc>
                <a:spcPct val="90000"/>
              </a:lnSpc>
            </a:pPr>
            <a:r>
              <a:rPr lang="tr-TR" sz="4100"/>
              <a:t>SUÇTAN ZARAR GÖREN ÇOCUK KİMDİR? </a:t>
            </a:r>
          </a:p>
        </p:txBody>
      </p:sp>
      <p:sp>
        <p:nvSpPr>
          <p:cNvPr id="3" name="İçerik Yer Tutucusu 2"/>
          <p:cNvSpPr>
            <a:spLocks noGrp="1"/>
          </p:cNvSpPr>
          <p:nvPr>
            <p:ph sz="quarter" idx="14"/>
          </p:nvPr>
        </p:nvSpPr>
        <p:spPr>
          <a:xfrm>
            <a:off x="4645152" y="2679192"/>
            <a:ext cx="3822192" cy="3447288"/>
          </a:xfrm>
        </p:spPr>
        <p:txBody>
          <a:bodyPr>
            <a:normAutofit/>
          </a:bodyPr>
          <a:lstStyle/>
          <a:p>
            <a:pPr marL="0" indent="0">
              <a:buNone/>
            </a:pPr>
            <a:r>
              <a:rPr lang="tr-TR"/>
              <a:t>Mağdura göre daha geniş bir kavramdır.</a:t>
            </a:r>
          </a:p>
          <a:p>
            <a:pPr marL="0" indent="0">
              <a:buNone/>
            </a:pPr>
            <a:r>
              <a:rPr lang="tr-TR"/>
              <a:t>Bir suçtan dolayı zarar görenleri de kapsar.</a:t>
            </a:r>
          </a:p>
          <a:p>
            <a:r>
              <a:rPr lang="tr-TR"/>
              <a:t>Doğrudan</a:t>
            </a:r>
          </a:p>
          <a:p>
            <a:r>
              <a:rPr lang="tr-TR"/>
              <a:t>Dolaylı</a:t>
            </a:r>
          </a:p>
          <a:p>
            <a:endParaRPr lang="tr-TR"/>
          </a:p>
        </p:txBody>
      </p:sp>
      <p:pic>
        <p:nvPicPr>
          <p:cNvPr id="4" name="Resim 3" descr="logo, metin, simge, sembol, ticari marka içeren bir resim&#10;&#10;Açıklama otomatik olarak oluşturuldu">
            <a:extLst>
              <a:ext uri="{FF2B5EF4-FFF2-40B4-BE49-F238E27FC236}">
                <a16:creationId xmlns:a16="http://schemas.microsoft.com/office/drawing/2014/main" id="{30983EB3-E88C-95A9-7A08-3A908900B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20888"/>
            <a:ext cx="3447288" cy="3447288"/>
          </a:xfrm>
          <a:prstGeom prst="rect">
            <a:avLst/>
          </a:prstGeom>
          <a:noFill/>
        </p:spPr>
      </p:pic>
    </p:spTree>
    <p:extLst>
      <p:ext uri="{BB962C8B-B14F-4D97-AF65-F5344CB8AC3E}">
        <p14:creationId xmlns:p14="http://schemas.microsoft.com/office/powerpoint/2010/main" val="3206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914400" y="3581400"/>
            <a:ext cx="3352800" cy="1905001"/>
          </a:xfrm>
        </p:spPr>
        <p:txBody>
          <a:bodyPr anchor="t">
            <a:normAutofit/>
          </a:bodyPr>
          <a:lstStyle/>
          <a:p>
            <a:r>
              <a:rPr lang="tr-TR"/>
              <a:t>Bir suçtan doğrudan zarar gören çocuktur. Yani suçun mağduru olan çocuk, suçun konusu olan davranışın etkisini doğrudan kendisinde hisseden çocuktur</a:t>
            </a:r>
          </a:p>
        </p:txBody>
      </p:sp>
      <p:sp>
        <p:nvSpPr>
          <p:cNvPr id="2" name="Başlık 1"/>
          <p:cNvSpPr>
            <a:spLocks noGrp="1"/>
          </p:cNvSpPr>
          <p:nvPr>
            <p:ph type="title"/>
          </p:nvPr>
        </p:nvSpPr>
        <p:spPr>
          <a:xfrm>
            <a:off x="914400" y="2286000"/>
            <a:ext cx="3352800" cy="1252728"/>
          </a:xfrm>
        </p:spPr>
        <p:txBody>
          <a:bodyPr anchor="b">
            <a:normAutofit/>
          </a:bodyPr>
          <a:lstStyle/>
          <a:p>
            <a:r>
              <a:rPr lang="tr-TR" dirty="0"/>
              <a:t>MAĞDUR ÇOCUK KİMDİR? </a:t>
            </a:r>
          </a:p>
        </p:txBody>
      </p:sp>
      <p:pic>
        <p:nvPicPr>
          <p:cNvPr id="4" name="Resim 3" descr="logo, metin, simge, sembol, ticari marka içeren bir resim&#10;&#10;Açıklama otomatik olarak oluşturuldu">
            <a:extLst>
              <a:ext uri="{FF2B5EF4-FFF2-40B4-BE49-F238E27FC236}">
                <a16:creationId xmlns:a16="http://schemas.microsoft.com/office/drawing/2014/main" id="{9F65F09F-1985-82BD-0645-364DCB04C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2" y="2420888"/>
            <a:ext cx="3447288" cy="3447288"/>
          </a:xfrm>
          <a:prstGeom prst="rect">
            <a:avLst/>
          </a:prstGeom>
          <a:noFill/>
        </p:spPr>
      </p:pic>
    </p:spTree>
    <p:extLst>
      <p:ext uri="{BB962C8B-B14F-4D97-AF65-F5344CB8AC3E}">
        <p14:creationId xmlns:p14="http://schemas.microsoft.com/office/powerpoint/2010/main" val="23315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252728"/>
          </a:xfrm>
        </p:spPr>
        <p:txBody>
          <a:bodyPr anchor="ctr">
            <a:normAutofit/>
          </a:bodyPr>
          <a:lstStyle/>
          <a:p>
            <a:r>
              <a:rPr lang="tr-TR" dirty="0"/>
              <a:t>MAĞDUR ÇOCUK KİMDİR? </a:t>
            </a:r>
          </a:p>
        </p:txBody>
      </p:sp>
      <p:sp>
        <p:nvSpPr>
          <p:cNvPr id="3" name="İçerik Yer Tutucusu 2"/>
          <p:cNvSpPr>
            <a:spLocks noGrp="1"/>
          </p:cNvSpPr>
          <p:nvPr>
            <p:ph sz="quarter" idx="14"/>
          </p:nvPr>
        </p:nvSpPr>
        <p:spPr>
          <a:xfrm>
            <a:off x="4645152" y="2679192"/>
            <a:ext cx="3822192" cy="3447288"/>
          </a:xfrm>
        </p:spPr>
        <p:txBody>
          <a:bodyPr>
            <a:normAutofit/>
          </a:bodyPr>
          <a:lstStyle/>
          <a:p>
            <a:pPr>
              <a:lnSpc>
                <a:spcPct val="90000"/>
              </a:lnSpc>
            </a:pPr>
            <a:r>
              <a:rPr lang="tr-TR" sz="1500" b="1"/>
              <a:t>Çocuk aşağıdaki durumlara maruz kalıyorsa mağdur kabul edilir. </a:t>
            </a:r>
          </a:p>
          <a:p>
            <a:pPr>
              <a:lnSpc>
                <a:spcPct val="90000"/>
              </a:lnSpc>
            </a:pPr>
            <a:r>
              <a:rPr lang="tr-TR" sz="1500" b="1"/>
              <a:t> İhmal veya istismara uğradıysa,</a:t>
            </a:r>
          </a:p>
          <a:p>
            <a:pPr>
              <a:lnSpc>
                <a:spcPct val="90000"/>
              </a:lnSpc>
            </a:pPr>
            <a:r>
              <a:rPr lang="tr-TR" sz="1500" b="1"/>
              <a:t>  Şiddet görüyorsa, </a:t>
            </a:r>
          </a:p>
          <a:p>
            <a:pPr>
              <a:lnSpc>
                <a:spcPct val="90000"/>
              </a:lnSpc>
            </a:pPr>
            <a:r>
              <a:rPr lang="tr-TR" sz="1500" b="1"/>
              <a:t> Eğitime devam edemiyorsa,</a:t>
            </a:r>
          </a:p>
          <a:p>
            <a:pPr>
              <a:lnSpc>
                <a:spcPct val="90000"/>
              </a:lnSpc>
            </a:pPr>
            <a:r>
              <a:rPr lang="tr-TR" sz="1500" b="1"/>
              <a:t>  Anne-babayla görüşemiyorsa, </a:t>
            </a:r>
          </a:p>
          <a:p>
            <a:pPr>
              <a:lnSpc>
                <a:spcPct val="90000"/>
              </a:lnSpc>
            </a:pPr>
            <a:r>
              <a:rPr lang="tr-TR" sz="1500" b="1"/>
              <a:t> Çocuk ticaretine maruz kalıyorsa, </a:t>
            </a:r>
          </a:p>
          <a:p>
            <a:pPr>
              <a:lnSpc>
                <a:spcPct val="90000"/>
              </a:lnSpc>
            </a:pPr>
            <a:r>
              <a:rPr lang="tr-TR" sz="1500" b="1"/>
              <a:t> </a:t>
            </a:r>
            <a:r>
              <a:rPr lang="tr-TR" sz="1500" b="1" err="1"/>
              <a:t>Fuhuşa</a:t>
            </a:r>
            <a:r>
              <a:rPr lang="tr-TR" sz="1500" b="1"/>
              <a:t> ve pornografiye maruz kalıyorsa, </a:t>
            </a:r>
          </a:p>
          <a:p>
            <a:pPr>
              <a:lnSpc>
                <a:spcPct val="90000"/>
              </a:lnSpc>
            </a:pPr>
            <a:r>
              <a:rPr lang="tr-TR" sz="1500" b="1"/>
              <a:t> Kötü koşullarda çalıştırılıyorsa, </a:t>
            </a:r>
          </a:p>
          <a:p>
            <a:pPr>
              <a:lnSpc>
                <a:spcPct val="90000"/>
              </a:lnSpc>
            </a:pPr>
            <a:r>
              <a:rPr lang="tr-TR" sz="1500" b="1"/>
              <a:t> Çalıştırılmaması gereken yaşta zorla çalıştırılıyorsa, </a:t>
            </a:r>
          </a:p>
          <a:p>
            <a:pPr>
              <a:lnSpc>
                <a:spcPct val="90000"/>
              </a:lnSpc>
            </a:pPr>
            <a:r>
              <a:rPr lang="tr-TR" sz="1500" b="1"/>
              <a:t> Dili, dini, ırkı, cinsiyeti sebebi ile ayrımcılığa uğruyorsa.</a:t>
            </a:r>
          </a:p>
        </p:txBody>
      </p:sp>
      <p:pic>
        <p:nvPicPr>
          <p:cNvPr id="4" name="Resim 3" descr="logo, metin, simge, sembol, ticari marka içeren bir resim&#10;&#10;Açıklama otomatik olarak oluşturuldu">
            <a:extLst>
              <a:ext uri="{FF2B5EF4-FFF2-40B4-BE49-F238E27FC236}">
                <a16:creationId xmlns:a16="http://schemas.microsoft.com/office/drawing/2014/main" id="{025E5DB9-D438-808C-1CBF-F52EBEF47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Tree>
    <p:extLst>
      <p:ext uri="{BB962C8B-B14F-4D97-AF65-F5344CB8AC3E}">
        <p14:creationId xmlns:p14="http://schemas.microsoft.com/office/powerpoint/2010/main" val="183387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BFDB2E9-397D-4D32-92DF-038F11E30C03}"/>
              </a:ext>
            </a:extLst>
          </p:cNvPr>
          <p:cNvSpPr>
            <a:spLocks noGrp="1"/>
          </p:cNvSpPr>
          <p:nvPr>
            <p:ph type="body" sz="half" idx="2"/>
          </p:nvPr>
        </p:nvSpPr>
        <p:spPr>
          <a:xfrm>
            <a:off x="914400" y="3581400"/>
            <a:ext cx="3352800" cy="1905001"/>
          </a:xfrm>
        </p:spPr>
        <p:txBody>
          <a:bodyPr anchor="t">
            <a:normAutofit/>
          </a:bodyPr>
          <a:lstStyle/>
          <a:p>
            <a:r>
              <a:rPr lang="tr-TR"/>
              <a:t>İhmal</a:t>
            </a:r>
          </a:p>
          <a:p>
            <a:r>
              <a:rPr lang="tr-TR"/>
              <a:t>İstismar</a:t>
            </a:r>
          </a:p>
          <a:p>
            <a:r>
              <a:rPr lang="tr-TR"/>
              <a:t>Zorbalık</a:t>
            </a:r>
          </a:p>
          <a:p>
            <a:r>
              <a:rPr lang="tr-TR"/>
              <a:t>Taciz</a:t>
            </a:r>
          </a:p>
          <a:p>
            <a:r>
              <a:rPr lang="tr-TR"/>
              <a:t>Tecavüz</a:t>
            </a:r>
          </a:p>
        </p:txBody>
      </p:sp>
      <p:sp>
        <p:nvSpPr>
          <p:cNvPr id="4" name="Başlık 3">
            <a:extLst>
              <a:ext uri="{FF2B5EF4-FFF2-40B4-BE49-F238E27FC236}">
                <a16:creationId xmlns:a16="http://schemas.microsoft.com/office/drawing/2014/main" id="{891BB966-FBC9-4478-BE1E-50DE45D85D1D}"/>
              </a:ext>
            </a:extLst>
          </p:cNvPr>
          <p:cNvSpPr>
            <a:spLocks noGrp="1"/>
          </p:cNvSpPr>
          <p:nvPr>
            <p:ph type="title"/>
          </p:nvPr>
        </p:nvSpPr>
        <p:spPr>
          <a:xfrm>
            <a:off x="914400" y="2286000"/>
            <a:ext cx="3352800" cy="1252728"/>
          </a:xfrm>
        </p:spPr>
        <p:txBody>
          <a:bodyPr anchor="b">
            <a:normAutofit/>
          </a:bodyPr>
          <a:lstStyle/>
          <a:p>
            <a:r>
              <a:rPr lang="tr-TR" dirty="0"/>
              <a:t>BAZI SUÇ TANIMLARI</a:t>
            </a:r>
          </a:p>
        </p:txBody>
      </p:sp>
      <p:pic>
        <p:nvPicPr>
          <p:cNvPr id="3" name="Resim 2" descr="logo, metin, simge, sembol, ticari marka içeren bir resim&#10;&#10;Açıklama otomatik olarak oluşturuldu">
            <a:extLst>
              <a:ext uri="{FF2B5EF4-FFF2-40B4-BE49-F238E27FC236}">
                <a16:creationId xmlns:a16="http://schemas.microsoft.com/office/drawing/2014/main" id="{E5FAF519-54F2-406A-2470-00DE348B2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64408"/>
            <a:ext cx="3447288" cy="3447288"/>
          </a:xfrm>
          <a:prstGeom prst="rect">
            <a:avLst/>
          </a:prstGeom>
          <a:noFill/>
        </p:spPr>
      </p:pic>
    </p:spTree>
    <p:extLst>
      <p:ext uri="{BB962C8B-B14F-4D97-AF65-F5344CB8AC3E}">
        <p14:creationId xmlns:p14="http://schemas.microsoft.com/office/powerpoint/2010/main" val="146557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CD4BE1F-DC89-4506-A862-8FA49CFD4973}"/>
              </a:ext>
            </a:extLst>
          </p:cNvPr>
          <p:cNvSpPr>
            <a:spLocks noGrp="1"/>
          </p:cNvSpPr>
          <p:nvPr>
            <p:ph type="title"/>
          </p:nvPr>
        </p:nvSpPr>
        <p:spPr>
          <a:xfrm>
            <a:off x="457200" y="338328"/>
            <a:ext cx="8229600" cy="1252728"/>
          </a:xfrm>
        </p:spPr>
        <p:txBody>
          <a:bodyPr anchor="ctr">
            <a:normAutofit/>
          </a:bodyPr>
          <a:lstStyle/>
          <a:p>
            <a:r>
              <a:rPr lang="tr-TR"/>
              <a:t>İSTİSMAR</a:t>
            </a:r>
          </a:p>
        </p:txBody>
      </p:sp>
      <p:sp>
        <p:nvSpPr>
          <p:cNvPr id="2" name="İçerik Yer Tutucusu 1">
            <a:extLst>
              <a:ext uri="{FF2B5EF4-FFF2-40B4-BE49-F238E27FC236}">
                <a16:creationId xmlns:a16="http://schemas.microsoft.com/office/drawing/2014/main" id="{819D39EA-445F-4B00-9C8E-F3AFF81C2BD6}"/>
              </a:ext>
            </a:extLst>
          </p:cNvPr>
          <p:cNvSpPr>
            <a:spLocks noGrp="1"/>
          </p:cNvSpPr>
          <p:nvPr>
            <p:ph sz="quarter" idx="14"/>
          </p:nvPr>
        </p:nvSpPr>
        <p:spPr>
          <a:xfrm>
            <a:off x="4645152" y="2679192"/>
            <a:ext cx="3822192" cy="3447288"/>
          </a:xfrm>
        </p:spPr>
        <p:txBody>
          <a:bodyPr>
            <a:normAutofit/>
          </a:bodyPr>
          <a:lstStyle/>
          <a:p>
            <a:pPr>
              <a:lnSpc>
                <a:spcPct val="90000"/>
              </a:lnSpc>
            </a:pPr>
            <a:r>
              <a:rPr lang="tr-TR" sz="1700" b="0" i="0">
                <a:effectLst/>
              </a:rPr>
              <a:t>bakmakla yükümlü kimseler ve diğer yetişkinler tarafından fiziksel, duygusal, zihinsel veya cinsel gelişimlerini engelleyen ya da beden veya ruh sağlığına zarar veren, kaza sonucu olmayan durumlarla karşı karşıya bırakılmasına </a:t>
            </a:r>
            <a:r>
              <a:rPr lang="tr-TR" sz="1700" b="1" i="0">
                <a:effectLst/>
              </a:rPr>
              <a:t>çocuk istismarı </a:t>
            </a:r>
            <a:r>
              <a:rPr lang="tr-TR" sz="1700" b="0" i="0">
                <a:effectLst/>
              </a:rPr>
              <a:t>denmektedir.</a:t>
            </a:r>
          </a:p>
          <a:p>
            <a:pPr>
              <a:lnSpc>
                <a:spcPct val="90000"/>
              </a:lnSpc>
            </a:pPr>
            <a:r>
              <a:rPr lang="tr-TR" sz="1700" b="1" i="0">
                <a:effectLst/>
              </a:rPr>
              <a:t>Fiziksel İstismar</a:t>
            </a:r>
          </a:p>
          <a:p>
            <a:pPr>
              <a:lnSpc>
                <a:spcPct val="90000"/>
              </a:lnSpc>
            </a:pPr>
            <a:r>
              <a:rPr lang="tr-TR" sz="1700" b="1"/>
              <a:t>Cinsel İstismar </a:t>
            </a:r>
          </a:p>
          <a:p>
            <a:pPr>
              <a:lnSpc>
                <a:spcPct val="90000"/>
              </a:lnSpc>
            </a:pPr>
            <a:r>
              <a:rPr lang="tr-TR" sz="1700" b="1"/>
              <a:t>Duygusal istismar</a:t>
            </a:r>
          </a:p>
          <a:p>
            <a:pPr>
              <a:lnSpc>
                <a:spcPct val="90000"/>
              </a:lnSpc>
            </a:pPr>
            <a:r>
              <a:rPr lang="tr-TR" sz="1700" b="1"/>
              <a:t>İhmal</a:t>
            </a:r>
            <a:endParaRPr lang="tr-TR" sz="1700"/>
          </a:p>
        </p:txBody>
      </p:sp>
      <p:pic>
        <p:nvPicPr>
          <p:cNvPr id="3" name="Resim 2" descr="logo, metin, simge, sembol, ticari marka içeren bir resim&#10;&#10;Açıklama otomatik olarak oluşturuldu">
            <a:extLst>
              <a:ext uri="{FF2B5EF4-FFF2-40B4-BE49-F238E27FC236}">
                <a16:creationId xmlns:a16="http://schemas.microsoft.com/office/drawing/2014/main" id="{0D8241B9-1792-BC55-D6E0-1BACE9B25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07" y="2679192"/>
            <a:ext cx="3447288" cy="3447288"/>
          </a:xfrm>
          <a:prstGeom prst="rect">
            <a:avLst/>
          </a:prstGeom>
          <a:noFill/>
        </p:spPr>
      </p:pic>
    </p:spTree>
    <p:extLst>
      <p:ext uri="{BB962C8B-B14F-4D97-AF65-F5344CB8AC3E}">
        <p14:creationId xmlns:p14="http://schemas.microsoft.com/office/powerpoint/2010/main" val="1847045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1624</Words>
  <Application>Microsoft Office PowerPoint</Application>
  <PresentationFormat>Ekran Gösterisi (4:3)</PresentationFormat>
  <Paragraphs>211</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Calibri</vt:lpstr>
      <vt:lpstr>Candara</vt:lpstr>
      <vt:lpstr>Symbol</vt:lpstr>
      <vt:lpstr>Wingdings</vt:lpstr>
      <vt:lpstr>Dalga Biçimi</vt:lpstr>
      <vt:lpstr>PowerPoint Sunusu</vt:lpstr>
      <vt:lpstr>      ÇOCUK SUÇLARI VE  ÇOCUKLARA KARŞI SUÇLARDA  KİŞİ &amp;DANIŞMAN TUTUM VE ROLLERİ OĞUZ ÖZAT  Uzm. PSİKOLOJİK DANIŞMAN  </vt:lpstr>
      <vt:lpstr>5237 SAYILI TCK’ DA  ÇOCUK</vt:lpstr>
      <vt:lpstr>ÇOCUK SUÇU VE CEZA SORUMLULUGU</vt:lpstr>
      <vt:lpstr>SUÇTAN ZARAR GÖREN ÇOCUK KİMDİR? </vt:lpstr>
      <vt:lpstr>MAĞDUR ÇOCUK KİMDİR? </vt:lpstr>
      <vt:lpstr>MAĞDUR ÇOCUK KİMDİR? </vt:lpstr>
      <vt:lpstr>BAZI SUÇ TANIMLARI</vt:lpstr>
      <vt:lpstr>İSTİSMAR</vt:lpstr>
      <vt:lpstr>Çocuk İstismarı</vt:lpstr>
      <vt:lpstr>Cinsel İstismar  çeşitleri nelerdir?</vt:lpstr>
      <vt:lpstr>İhmal ve  İstismar Türleri Nelerdir? </vt:lpstr>
      <vt:lpstr>ZORBALIK</vt:lpstr>
      <vt:lpstr>ZORBALIK</vt:lpstr>
      <vt:lpstr>İHMAL</vt:lpstr>
      <vt:lpstr>TACİZ</vt:lpstr>
      <vt:lpstr>TECAVÜZ</vt:lpstr>
      <vt:lpstr>MESLEK ETİĞİ</vt:lpstr>
      <vt:lpstr>PowerPoint Sunusu</vt:lpstr>
      <vt:lpstr>MAĞDUR ÇOCUKTA GENEL SEMPTOMLAR</vt:lpstr>
      <vt:lpstr>ŞİKAYET VE İHBAR KAVRAMI</vt:lpstr>
      <vt:lpstr>İHBAR</vt:lpstr>
      <vt:lpstr>İHBAR &amp;ŞİKAYET</vt:lpstr>
      <vt:lpstr>İHBAR SÜRECİ VE TUTUM </vt:lpstr>
      <vt:lpstr>BİLDİRİLECEK BİRİMLER</vt:lpstr>
      <vt:lpstr>       Okul Yönetimi ve suçu fark eden görevlinin yapacağı işlemler.</vt:lpstr>
      <vt:lpstr>KURUM SORUMLULUĞU</vt:lpstr>
      <vt:lpstr>PSİKOLOJİK DANIŞMAN</vt:lpstr>
      <vt:lpstr>GİZLİLİK</vt:lpstr>
      <vt:lpstr>      İLGİLİ ÇOCUĞA KARŞI TUTUM</vt:lpstr>
      <vt:lpstr>TUTANAK ÖRNEĞİ        </vt:lpstr>
      <vt:lpstr>SONRAKİ SÜREÇ</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MEB</dc:creator>
  <cp:lastModifiedBy>orkide kepekçi</cp:lastModifiedBy>
  <cp:revision>36</cp:revision>
  <dcterms:created xsi:type="dcterms:W3CDTF">2016-04-11T07:14:05Z</dcterms:created>
  <dcterms:modified xsi:type="dcterms:W3CDTF">2023-12-16T11:03:53Z</dcterms:modified>
</cp:coreProperties>
</file>